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3710" r:id="rId2"/>
    <p:sldMasterId id="2147483725" r:id="rId3"/>
  </p:sldMasterIdLst>
  <p:notesMasterIdLst>
    <p:notesMasterId r:id="rId64"/>
  </p:notesMasterIdLst>
  <p:handoutMasterIdLst>
    <p:handoutMasterId r:id="rId65"/>
  </p:handoutMasterIdLst>
  <p:sldIdLst>
    <p:sldId id="284" r:id="rId4"/>
    <p:sldId id="1622" r:id="rId5"/>
    <p:sldId id="1634" r:id="rId6"/>
    <p:sldId id="1704" r:id="rId7"/>
    <p:sldId id="1635" r:id="rId8"/>
    <p:sldId id="1688" r:id="rId9"/>
    <p:sldId id="1717" r:id="rId10"/>
    <p:sldId id="1751" r:id="rId11"/>
    <p:sldId id="1718" r:id="rId12"/>
    <p:sldId id="1715" r:id="rId13"/>
    <p:sldId id="1723" r:id="rId14"/>
    <p:sldId id="1599" r:id="rId15"/>
    <p:sldId id="1748" r:id="rId16"/>
    <p:sldId id="1729" r:id="rId17"/>
    <p:sldId id="1738" r:id="rId18"/>
    <p:sldId id="1636" r:id="rId19"/>
    <p:sldId id="1733" r:id="rId20"/>
    <p:sldId id="1737" r:id="rId21"/>
    <p:sldId id="1589" r:id="rId22"/>
    <p:sldId id="1591" r:id="rId23"/>
    <p:sldId id="1592" r:id="rId24"/>
    <p:sldId id="1752" r:id="rId25"/>
    <p:sldId id="748" r:id="rId26"/>
    <p:sldId id="1744" r:id="rId27"/>
    <p:sldId id="811" r:id="rId28"/>
    <p:sldId id="744" r:id="rId29"/>
    <p:sldId id="593" r:id="rId30"/>
    <p:sldId id="1593" r:id="rId31"/>
    <p:sldId id="1595" r:id="rId32"/>
    <p:sldId id="1596" r:id="rId33"/>
    <p:sldId id="518" r:id="rId34"/>
    <p:sldId id="1621" r:id="rId35"/>
    <p:sldId id="1645" r:id="rId36"/>
    <p:sldId id="1600" r:id="rId37"/>
    <p:sldId id="1601" r:id="rId38"/>
    <p:sldId id="1603" r:id="rId39"/>
    <p:sldId id="1745" r:id="rId40"/>
    <p:sldId id="1662" r:id="rId41"/>
    <p:sldId id="1714" r:id="rId42"/>
    <p:sldId id="1647" r:id="rId43"/>
    <p:sldId id="1651" r:id="rId44"/>
    <p:sldId id="1656" r:id="rId45"/>
    <p:sldId id="1712" r:id="rId46"/>
    <p:sldId id="1690" r:id="rId47"/>
    <p:sldId id="1691" r:id="rId48"/>
    <p:sldId id="1673" r:id="rId49"/>
    <p:sldId id="1692" r:id="rId50"/>
    <p:sldId id="1676" r:id="rId51"/>
    <p:sldId id="1693" r:id="rId52"/>
    <p:sldId id="1683" r:id="rId53"/>
    <p:sldId id="1696" r:id="rId54"/>
    <p:sldId id="1746" r:id="rId55"/>
    <p:sldId id="1655" r:id="rId56"/>
    <p:sldId id="1710" r:id="rId57"/>
    <p:sldId id="1679" r:id="rId58"/>
    <p:sldId id="1749" r:id="rId59"/>
    <p:sldId id="1750" r:id="rId60"/>
    <p:sldId id="1747" r:id="rId61"/>
    <p:sldId id="1753" r:id="rId62"/>
    <p:sldId id="1754" r:id="rId63"/>
  </p:sldIdLst>
  <p:sldSz cx="9144000" cy="6858000" type="screen4x3"/>
  <p:notesSz cx="9388475" cy="71024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37" userDrawn="1">
          <p15:clr>
            <a:srgbClr val="A4A3A4"/>
          </p15:clr>
        </p15:guide>
        <p15:guide id="2" pos="295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F6860A"/>
    <a:srgbClr val="A13D2F"/>
    <a:srgbClr val="FF9900"/>
    <a:srgbClr val="E1801F"/>
    <a:srgbClr val="CC00CC"/>
    <a:srgbClr val="FFFFCC"/>
    <a:srgbClr val="FFFF99"/>
    <a:srgbClr val="CCCC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0" autoAdjust="0"/>
    <p:restoredTop sz="92177" autoAdjust="0"/>
  </p:normalViewPr>
  <p:slideViewPr>
    <p:cSldViewPr>
      <p:cViewPr varScale="1">
        <p:scale>
          <a:sx n="68" d="100"/>
          <a:sy n="68" d="100"/>
        </p:scale>
        <p:origin x="1264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02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45" d="100"/>
          <a:sy n="45" d="100"/>
        </p:scale>
        <p:origin x="1590" y="30"/>
      </p:cViewPr>
      <p:guideLst>
        <p:guide orient="horz" pos="2237"/>
        <p:guide pos="295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4068769" cy="355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9" tIns="46664" rIns="93329" bIns="4666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317559" y="1"/>
            <a:ext cx="4068769" cy="355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9" tIns="46664" rIns="93329" bIns="4666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9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745395"/>
            <a:ext cx="4068769" cy="355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9" tIns="46664" rIns="93329" bIns="4666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9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317559" y="6745395"/>
            <a:ext cx="4068769" cy="355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9" tIns="46664" rIns="93329" bIns="4666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fld id="{C95DE193-C8B1-4780-A106-704EEDCA4D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190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4068769" cy="355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00" tIns="47149" rIns="94300" bIns="47149" numCol="1" anchor="t" anchorCtr="0" compatLnSpc="1">
            <a:prstTxWarp prst="textNoShape">
              <a:avLst/>
            </a:prstTxWarp>
          </a:bodyPr>
          <a:lstStyle>
            <a:lvl1pPr defTabSz="943011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317559" y="1"/>
            <a:ext cx="4068769" cy="355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00" tIns="47149" rIns="94300" bIns="47149" numCol="1" anchor="t" anchorCtr="0" compatLnSpc="1">
            <a:prstTxWarp prst="textNoShape">
              <a:avLst/>
            </a:prstTxWarp>
          </a:bodyPr>
          <a:lstStyle>
            <a:lvl1pPr algn="r" defTabSz="943011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19413" y="531813"/>
            <a:ext cx="3551237" cy="2663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9279" y="3373922"/>
            <a:ext cx="7509920" cy="3196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00" tIns="47149" rIns="94300" bIns="471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745395"/>
            <a:ext cx="4068769" cy="355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00" tIns="47149" rIns="94300" bIns="47149" numCol="1" anchor="b" anchorCtr="0" compatLnSpc="1">
            <a:prstTxWarp prst="textNoShape">
              <a:avLst/>
            </a:prstTxWarp>
          </a:bodyPr>
          <a:lstStyle>
            <a:lvl1pPr defTabSz="943011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317559" y="6745395"/>
            <a:ext cx="4068769" cy="355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00" tIns="47149" rIns="94300" bIns="47149" numCol="1" anchor="b" anchorCtr="0" compatLnSpc="1">
            <a:prstTxWarp prst="textNoShape">
              <a:avLst/>
            </a:prstTxWarp>
          </a:bodyPr>
          <a:lstStyle>
            <a:lvl1pPr algn="r" defTabSz="943011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fld id="{AA96D02E-8D0E-4F7A-9A2E-C9D9F6C45D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12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5B135-ADE2-49AA-9E00-672DEBACF7C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907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5B135-ADE2-49AA-9E00-672DEBACF7CF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47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6473" indent="-176473">
              <a:buFont typeface="Arial"/>
              <a:buChar char="•"/>
            </a:pPr>
            <a:r>
              <a:rPr lang="en-US" dirty="0"/>
              <a:t>Density depletion leads to ray focusing</a:t>
            </a:r>
          </a:p>
          <a:p>
            <a:pPr marL="176473" indent="-176473">
              <a:buFont typeface="Arial"/>
              <a:buChar char="•"/>
            </a:pPr>
            <a:r>
              <a:rPr lang="en-US" dirty="0"/>
              <a:t>Ray backscatters</a:t>
            </a:r>
            <a:r>
              <a:rPr lang="en-US" baseline="0" dirty="0"/>
              <a:t> off of ground/ocean approximately twice the range between the radar and the ionospheric reflection point.</a:t>
            </a:r>
          </a:p>
          <a:p>
            <a:pPr marL="176473" indent="-176473">
              <a:buFont typeface="Arial"/>
              <a:buChar char="•"/>
            </a:pPr>
            <a:endParaRPr lang="en-US" baseline="0" dirty="0"/>
          </a:p>
          <a:p>
            <a:pPr marL="235296" indent="-235296">
              <a:buFont typeface="+mj-lt"/>
              <a:buAutoNum type="arabicPeriod"/>
            </a:pPr>
            <a:r>
              <a:rPr lang="en-US" baseline="0" dirty="0"/>
              <a:t>Apparent wavelengths are approximately twice actual wavelength.</a:t>
            </a:r>
          </a:p>
          <a:p>
            <a:pPr marL="235296" indent="-235296">
              <a:buFont typeface="+mj-lt"/>
              <a:buAutoNum type="arabicPeriod"/>
            </a:pPr>
            <a:r>
              <a:rPr lang="en-US" baseline="0" dirty="0"/>
              <a:t>Phase surfaces appear curved because change in distance to reflection point gives larger changes in range at far range gates than at near ones.</a:t>
            </a:r>
          </a:p>
          <a:p>
            <a:pPr marL="235296" indent="-235296">
              <a:buFont typeface="+mj-lt"/>
              <a:buAutoNum type="arabicPeriod"/>
            </a:pPr>
            <a:r>
              <a:rPr lang="en-US" baseline="0" dirty="0"/>
              <a:t>Propagation azimuth in radar data is wrong.  It needs to be corrected to account for Earth’s curvature and slant range of radar measurement.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1880">
              <a:defRPr/>
            </a:pPr>
            <a:fld id="{7D037D07-EE06-574A-A39B-6C471CF5199E}" type="slidenum">
              <a:rPr lang="en-US">
                <a:solidFill>
                  <a:srgbClr val="000000"/>
                </a:solidFill>
              </a:rPr>
              <a:pPr defTabSz="941880">
                <a:defRPr/>
              </a:pPr>
              <a:t>15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568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6553">
              <a:defRPr/>
            </a:pPr>
            <a:fld id="{93A72BA6-D752-43C8-9210-52F31673B3E0}" type="slidenum">
              <a:rPr lang="en-US">
                <a:solidFill>
                  <a:srgbClr val="000000"/>
                </a:solidFill>
              </a:rPr>
              <a:pPr defTabSz="976553">
                <a:defRPr/>
              </a:pPr>
              <a:t>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584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5B135-ADE2-49AA-9E00-672DEBACF7CF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684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3635" fontAlgn="auto">
              <a:spcBef>
                <a:spcPts val="0"/>
              </a:spcBef>
              <a:spcAft>
                <a:spcPts val="0"/>
              </a:spcAft>
              <a:defRPr/>
            </a:pPr>
            <a:fld id="{E295B135-ADE2-49AA-9E00-672DEBACF7CF}" type="slidenum">
              <a:rPr lang="en-US" sz="1200">
                <a:solidFill>
                  <a:prstClr val="black"/>
                </a:solidFill>
                <a:latin typeface="Calibri"/>
              </a:rPr>
              <a:pPr defTabSz="923635" fontAlgn="auto">
                <a:spcBef>
                  <a:spcPts val="0"/>
                </a:spcBef>
                <a:spcAft>
                  <a:spcPts val="0"/>
                </a:spcAft>
                <a:defRPr/>
              </a:pPr>
              <a:t>23</a:t>
            </a:fld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7680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5B135-ADE2-49AA-9E00-672DEBACF7CF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148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This figure show the coverage of </a:t>
            </a:r>
            <a:r>
              <a:rPr lang="en-US" altLang="zh-CN" dirty="0" err="1"/>
              <a:t>SuperDARN</a:t>
            </a:r>
            <a:r>
              <a:rPr lang="en-US" altLang="zh-CN" dirty="0"/>
              <a:t> in Northern hemisphere before 2024, (forgot to add ICE and ICW radar)  and after 2024, the coverage of </a:t>
            </a:r>
            <a:r>
              <a:rPr lang="en-US" altLang="zh-CN" dirty="0" err="1"/>
              <a:t>SuperDARN</a:t>
            </a:r>
            <a:r>
              <a:rPr lang="en-US" altLang="zh-CN" dirty="0"/>
              <a:t> in Northern hemisphere will be this. It extends about 9 local time in longitude, covering the mid to high latitudes of the entire Asia region above 40◦, which extend the coverage of </a:t>
            </a:r>
            <a:r>
              <a:rPr lang="en-US" altLang="zh-CN" dirty="0" err="1"/>
              <a:t>SuperDARN</a:t>
            </a:r>
            <a:r>
              <a:rPr lang="en-US" altLang="zh-CN" dirty="0"/>
              <a:t> coverage greatly.</a:t>
            </a:r>
          </a:p>
          <a:p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AD0614-1B72-4356-A022-9A9558E4A0C5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599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3635" fontAlgn="auto">
              <a:spcBef>
                <a:spcPts val="0"/>
              </a:spcBef>
              <a:spcAft>
                <a:spcPts val="0"/>
              </a:spcAft>
              <a:defRPr/>
            </a:pPr>
            <a:fld id="{E295B135-ADE2-49AA-9E00-672DEBACF7CF}" type="slidenum">
              <a:rPr lang="en-US" sz="1200">
                <a:solidFill>
                  <a:prstClr val="black"/>
                </a:solidFill>
                <a:latin typeface="Calibri"/>
              </a:rPr>
              <a:pPr defTabSz="923635" fontAlgn="auto">
                <a:spcBef>
                  <a:spcPts val="0"/>
                </a:spcBef>
                <a:spcAft>
                  <a:spcPts val="0"/>
                </a:spcAft>
                <a:defRPr/>
              </a:pPr>
              <a:t>26</a:t>
            </a:fld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4417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5B135-ADE2-49AA-9E00-672DEBACF7CF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853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 sz="31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spcAft>
                <a:spcPct val="25000"/>
              </a:spcAft>
              <a:buFont typeface="Wingdings" pitchFamily="2" charset="2"/>
              <a:buNone/>
              <a:defRPr sz="1800"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7338" y="152400"/>
            <a:ext cx="2098675" cy="6419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9725" y="152400"/>
            <a:ext cx="6145213" cy="6419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6702425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39725" y="1428750"/>
            <a:ext cx="4121150" cy="5143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3275" y="1428750"/>
            <a:ext cx="4122738" cy="5143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6702425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39725" y="1428750"/>
            <a:ext cx="4121150" cy="5143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3275" y="1428750"/>
            <a:ext cx="4122738" cy="2495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3275" y="4076700"/>
            <a:ext cx="4122738" cy="2495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39725" y="152400"/>
            <a:ext cx="8396288" cy="6419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429159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081259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6569075"/>
            <a:ext cx="381001" cy="333374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8E0C16C3-1936-40B5-A236-5CDC47AF271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914400"/>
            <a:ext cx="9144000" cy="76200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100000">
                <a:srgbClr val="EE6612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1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89154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0" hasCustomPrompt="1"/>
          </p:nvPr>
        </p:nvSpPr>
        <p:spPr>
          <a:xfrm>
            <a:off x="4521200" y="-25400"/>
            <a:ext cx="4622800" cy="4064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Subsection</a:t>
            </a:r>
          </a:p>
        </p:txBody>
      </p:sp>
      <p:sp>
        <p:nvSpPr>
          <p:cNvPr id="17" name="Content Placeholder 15"/>
          <p:cNvSpPr>
            <a:spLocks noGrp="1"/>
          </p:cNvSpPr>
          <p:nvPr>
            <p:ph sz="quarter" idx="11" hasCustomPrompt="1"/>
          </p:nvPr>
        </p:nvSpPr>
        <p:spPr>
          <a:xfrm>
            <a:off x="0" y="-25400"/>
            <a:ext cx="4622800" cy="406400"/>
          </a:xfrm>
        </p:spPr>
        <p:txBody>
          <a:bodyPr>
            <a:normAutofit/>
          </a:bodyPr>
          <a:lstStyle>
            <a:lvl1pPr marL="0" indent="0" algn="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3566553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714999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/>
            </a:lvl1pPr>
            <a:lvl2pPr>
              <a:spcBef>
                <a:spcPts val="600"/>
              </a:spcBef>
              <a:spcAft>
                <a:spcPts val="600"/>
              </a:spcAft>
              <a:defRPr/>
            </a:lvl2pPr>
            <a:lvl3pPr>
              <a:spcBef>
                <a:spcPts val="600"/>
              </a:spcBef>
              <a:spcAft>
                <a:spcPts val="600"/>
              </a:spcAft>
              <a:defRPr/>
            </a:lvl3pPr>
            <a:lvl4pPr>
              <a:spcBef>
                <a:spcPts val="600"/>
              </a:spcBef>
              <a:spcAft>
                <a:spcPts val="600"/>
              </a:spcAft>
              <a:defRPr/>
            </a:lvl4pPr>
            <a:lvl5pPr>
              <a:spcBef>
                <a:spcPts val="6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3999" cy="914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39200" y="65690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E0C16C3-1936-40B5-A236-5CDC47AF271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914400"/>
            <a:ext cx="9144000" cy="76200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100000">
                <a:srgbClr val="EE6612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C16C3-1936-40B5-A236-5CDC47AF27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C16C3-1936-40B5-A236-5CDC47AF27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C16C3-1936-40B5-A236-5CDC47AF27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C16C3-1936-40B5-A236-5CDC47AF27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C16C3-1936-40B5-A236-5CDC47AF27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C16C3-1936-40B5-A236-5CDC47AF27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C16C3-1936-40B5-A236-5CDC47AF27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C16C3-1936-40B5-A236-5CDC47AF27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C16C3-1936-40B5-A236-5CDC47AF27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C16C3-1936-40B5-A236-5CDC47AF27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C16C3-1936-40B5-A236-5CDC47AF27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0" y="1357313"/>
            <a:ext cx="9142413" cy="0"/>
          </a:xfrm>
          <a:prstGeom prst="line">
            <a:avLst/>
          </a:prstGeom>
          <a:noFill/>
          <a:ln w="38100">
            <a:solidFill>
              <a:srgbClr val="006699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0" y="1428750"/>
            <a:ext cx="9142413" cy="0"/>
          </a:xfrm>
          <a:prstGeom prst="line">
            <a:avLst/>
          </a:prstGeom>
          <a:noFill/>
          <a:ln w="50800">
            <a:solidFill>
              <a:srgbClr val="FF33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6" name="Picture 6" descr="Wallops Antenna-Horizont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8588" y="142875"/>
            <a:ext cx="63484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nor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" y="71438"/>
            <a:ext cx="1200150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sout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8288" y="71438"/>
            <a:ext cx="1200150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spcAft>
                <a:spcPct val="25000"/>
              </a:spcAft>
              <a:buFont typeface="Wingdings" pitchFamily="2" charset="2"/>
              <a:buNone/>
              <a:defRPr sz="180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048645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87465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74641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714500"/>
            <a:ext cx="4121150" cy="5143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73550" y="1714500"/>
            <a:ext cx="4122738" cy="5143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97793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80063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292125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78132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88291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1128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75648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97613" y="152400"/>
            <a:ext cx="2098675" cy="6705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52400"/>
            <a:ext cx="6145213" cy="6705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17042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6702425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714500"/>
            <a:ext cx="4121150" cy="5143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73550" y="1714500"/>
            <a:ext cx="4122738" cy="5143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65213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6702425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714500"/>
            <a:ext cx="4121150" cy="5143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273550" y="1714500"/>
            <a:ext cx="4122738" cy="2495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273550" y="4362450"/>
            <a:ext cx="4122738" cy="2495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06755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702425" cy="1066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6492240"/>
            <a:ext cx="3124200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6096000" y="6492240"/>
            <a:ext cx="3044952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3048000" y="6492240"/>
            <a:ext cx="3044952" cy="365760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VT  </a:t>
            </a:r>
            <a:r>
              <a:rPr lang="en-US" dirty="0" err="1"/>
              <a:t>SuperDARN</a:t>
            </a:r>
            <a:r>
              <a:rPr lang="en-US" dirty="0"/>
              <a:t>  Group</a:t>
            </a:r>
          </a:p>
        </p:txBody>
      </p:sp>
    </p:spTree>
    <p:extLst>
      <p:ext uri="{BB962C8B-B14F-4D97-AF65-F5344CB8AC3E}">
        <p14:creationId xmlns:p14="http://schemas.microsoft.com/office/powerpoint/2010/main" val="21760976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6530837"/>
            <a:ext cx="9143999" cy="327162"/>
            <a:chOff x="0" y="6530837"/>
            <a:chExt cx="9143999" cy="327162"/>
          </a:xfrm>
        </p:grpSpPr>
        <p:sp>
          <p:nvSpPr>
            <p:cNvPr id="11" name="Rectangle 10"/>
            <p:cNvSpPr/>
            <p:nvPr userDrawn="1"/>
          </p:nvSpPr>
          <p:spPr>
            <a:xfrm>
              <a:off x="0" y="6596062"/>
              <a:ext cx="9143999" cy="261937"/>
            </a:xfrm>
            <a:prstGeom prst="rect">
              <a:avLst/>
            </a:prstGeom>
            <a:gradFill flip="none" rotWithShape="1">
              <a:gsLst>
                <a:gs pos="70000">
                  <a:srgbClr val="800000"/>
                </a:gs>
                <a:gs pos="100000">
                  <a:schemeClr val="accent6">
                    <a:lumMod val="75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</a:endParaRPr>
            </a:p>
          </p:txBody>
        </p:sp>
        <p:cxnSp>
          <p:nvCxnSpPr>
            <p:cNvPr id="12" name="Straight Connector 11"/>
            <p:cNvCxnSpPr/>
            <p:nvPr userDrawn="1"/>
          </p:nvCxnSpPr>
          <p:spPr>
            <a:xfrm>
              <a:off x="0" y="6530837"/>
              <a:ext cx="9143999" cy="0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/>
          <p:cNvCxnSpPr/>
          <p:nvPr userDrawn="1"/>
        </p:nvCxnSpPr>
        <p:spPr>
          <a:xfrm>
            <a:off x="1" y="6596062"/>
            <a:ext cx="9143999" cy="0"/>
          </a:xfrm>
          <a:prstGeom prst="line">
            <a:avLst/>
          </a:prstGeom>
          <a:ln>
            <a:solidFill>
              <a:srgbClr val="FFFF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>
          <a:xfrm>
            <a:off x="0" y="-1"/>
            <a:ext cx="9144000" cy="787804"/>
          </a:xfrm>
          <a:prstGeom prst="rect">
            <a:avLst/>
          </a:prstGeom>
          <a:gradFill flip="none" rotWithShape="1">
            <a:gsLst>
              <a:gs pos="0">
                <a:srgbClr val="800000"/>
              </a:gs>
              <a:gs pos="100000">
                <a:srgbClr val="430000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/>
              <a:t>14/Oct/11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946B036-FC40-BD4A-BC9C-58CA1E4EECAE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9144000" cy="246924"/>
          </a:xfrm>
          <a:prstGeom prst="rect">
            <a:avLst/>
          </a:prstGeom>
          <a:gradFill flip="none" rotWithShape="1">
            <a:gsLst>
              <a:gs pos="62000">
                <a:schemeClr val="tx1">
                  <a:lumMod val="75000"/>
                  <a:lumOff val="25000"/>
                </a:schemeClr>
              </a:gs>
              <a:gs pos="87000">
                <a:srgbClr val="430000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-1"/>
            <a:ext cx="63182" cy="787804"/>
          </a:xfrm>
          <a:prstGeom prst="rect">
            <a:avLst/>
          </a:prstGeom>
          <a:gradFill flip="none" rotWithShape="1">
            <a:gsLst>
              <a:gs pos="83000">
                <a:schemeClr val="accent6">
                  <a:lumMod val="75000"/>
                </a:schemeClr>
              </a:gs>
              <a:gs pos="100000">
                <a:srgbClr val="FFFFFF"/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695" y="256330"/>
            <a:ext cx="8642777" cy="449165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258763" y="-37628"/>
            <a:ext cx="5149850" cy="24765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Section name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808970"/>
            <a:ext cx="9143999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9863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9725" y="1428750"/>
            <a:ext cx="4121150" cy="5143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3275" y="1428750"/>
            <a:ext cx="4122738" cy="5143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image" Target="../media/image1.wmf"/><Relationship Id="rId2" Type="http://schemas.openxmlformats.org/officeDocument/2006/relationships/slideLayout" Target="../slideLayouts/slideLayout32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152400"/>
            <a:ext cx="67024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1" tIns="46036" rIns="92071" bIns="4603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9725" y="1428750"/>
            <a:ext cx="839628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1" tIns="46036" rIns="92071" bIns="460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52946" y="6572250"/>
            <a:ext cx="5334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E0C16C3-1936-40B5-A236-5CDC47AF271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695" r:id="rId2"/>
    <p:sldLayoutId id="2147483709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22" r:id="rId16"/>
    <p:sldLayoutId id="2147483723" r:id="rId17"/>
    <p:sldLayoutId id="2147483724" r:id="rId18"/>
    <p:sldLayoutId id="2147483742" r:id="rId19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00" i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00" i="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00" i="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00" i="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00" i="1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400" i="1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400" i="1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400" i="1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ts val="600"/>
        </a:spcBef>
        <a:spcAft>
          <a:spcPts val="600"/>
        </a:spcAft>
        <a:buClr>
          <a:srgbClr val="FF3300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ts val="600"/>
        </a:spcBef>
        <a:spcAft>
          <a:spcPts val="600"/>
        </a:spcAft>
        <a:buClr>
          <a:srgbClr val="FF3300"/>
        </a:buClr>
        <a:buSzPct val="80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ts val="600"/>
        </a:spcBef>
        <a:spcAft>
          <a:spcPts val="600"/>
        </a:spcAft>
        <a:buClr>
          <a:srgbClr val="FF3300"/>
        </a:buClr>
        <a:buSzPct val="80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ts val="600"/>
        </a:spcBef>
        <a:spcAft>
          <a:spcPts val="600"/>
        </a:spcAft>
        <a:buClr>
          <a:srgbClr val="FF3300"/>
        </a:buClr>
        <a:buSzPct val="80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ts val="600"/>
        </a:spcBef>
        <a:spcAft>
          <a:spcPts val="600"/>
        </a:spcAft>
        <a:buClr>
          <a:srgbClr val="FF3300"/>
        </a:buClr>
        <a:buSzPct val="80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50000"/>
        </a:spcAft>
        <a:buClr>
          <a:srgbClr val="FF3300"/>
        </a:buClr>
        <a:buSzPct val="80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50000"/>
        </a:spcAft>
        <a:buClr>
          <a:srgbClr val="FF3300"/>
        </a:buClr>
        <a:buSzPct val="80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50000"/>
        </a:spcAft>
        <a:buClr>
          <a:srgbClr val="FF3300"/>
        </a:buClr>
        <a:buSzPct val="80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50000"/>
        </a:spcAft>
        <a:buClr>
          <a:srgbClr val="FF3300"/>
        </a:buClr>
        <a:buSzPct val="80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C16C3-1936-40B5-A236-5CDC47AF271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492240"/>
            <a:ext cx="3044952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Mike </a:t>
            </a:r>
            <a:r>
              <a:rPr lang="en-US" dirty="0" err="1"/>
              <a:t>Ruohoniemi</a:t>
            </a:r>
            <a:r>
              <a:rPr lang="en-US" dirty="0"/>
              <a:t> (</a:t>
            </a:r>
            <a:r>
              <a:rPr lang="en-US" dirty="0" err="1"/>
              <a:t>Space@VT</a:t>
            </a:r>
            <a:r>
              <a:rPr lang="en-US" dirty="0"/>
              <a:t>)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152400"/>
            <a:ext cx="67024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1" tIns="46036" rIns="92071" bIns="4603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714500"/>
            <a:ext cx="839628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1" tIns="46036" rIns="92071" bIns="460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0" y="1143000"/>
            <a:ext cx="9142413" cy="0"/>
          </a:xfrm>
          <a:prstGeom prst="line">
            <a:avLst/>
          </a:prstGeom>
          <a:noFill/>
          <a:ln w="50800">
            <a:solidFill>
              <a:srgbClr val="FF33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>
            <a:off x="0" y="1066800"/>
            <a:ext cx="9142413" cy="0"/>
          </a:xfrm>
          <a:prstGeom prst="line">
            <a:avLst/>
          </a:prstGeom>
          <a:noFill/>
          <a:ln w="38100">
            <a:solidFill>
              <a:srgbClr val="006699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6150" name="Picture 6" descr="APL_Logo1_Blue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46100" y="704850"/>
            <a:ext cx="12954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 descr="APL_Logo1_Blue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924300" y="3054350"/>
            <a:ext cx="12954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7" name="Text Box 11"/>
          <p:cNvSpPr txBox="1">
            <a:spLocks noChangeArrowheads="1"/>
          </p:cNvSpPr>
          <p:nvPr userDrawn="1"/>
        </p:nvSpPr>
        <p:spPr bwMode="auto">
          <a:xfrm>
            <a:off x="8289925" y="442913"/>
            <a:ext cx="184150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6153" name="Picture 13" descr="north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7150" y="71438"/>
            <a:ext cx="1058863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14" descr="south"/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029575" y="71438"/>
            <a:ext cx="1058863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09568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00" i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00" i="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00" i="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00" i="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00" i="1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400" i="1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400" i="1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400" i="1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50000"/>
        </a:spcAft>
        <a:buClr>
          <a:srgbClr val="FF3300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50000"/>
        </a:spcAft>
        <a:buClr>
          <a:srgbClr val="FF3300"/>
        </a:buClr>
        <a:buSzPct val="80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50000"/>
        </a:spcAft>
        <a:buClr>
          <a:srgbClr val="FF3300"/>
        </a:buClr>
        <a:buSzPct val="80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50000"/>
        </a:spcAft>
        <a:buClr>
          <a:srgbClr val="FF3300"/>
        </a:buClr>
        <a:buSzPct val="80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50000"/>
        </a:spcAft>
        <a:buClr>
          <a:srgbClr val="FF3300"/>
        </a:buClr>
        <a:buSzPct val="80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50000"/>
        </a:spcAft>
        <a:buClr>
          <a:srgbClr val="FF3300"/>
        </a:buClr>
        <a:buSzPct val="80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50000"/>
        </a:spcAft>
        <a:buClr>
          <a:srgbClr val="FF3300"/>
        </a:buClr>
        <a:buSzPct val="80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50000"/>
        </a:spcAft>
        <a:buClr>
          <a:srgbClr val="FF3300"/>
        </a:buClr>
        <a:buSzPct val="80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50000"/>
        </a:spcAft>
        <a:buClr>
          <a:srgbClr val="FF3300"/>
        </a:buClr>
        <a:buSzPct val="80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10" Type="http://schemas.openxmlformats.org/officeDocument/2006/relationships/image" Target="../media/image45.jpeg"/><Relationship Id="rId4" Type="http://schemas.openxmlformats.org/officeDocument/2006/relationships/image" Target="../media/image39.png"/><Relationship Id="rId9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s10712-007-9017-8" TargetMode="External"/><Relationship Id="rId2" Type="http://schemas.openxmlformats.org/officeDocument/2006/relationships/hyperlink" Target="https://doi.org/10.1002/2017RS006488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5194/angeo-22-1061-2004" TargetMode="External"/><Relationship Id="rId4" Type="http://schemas.openxmlformats.org/officeDocument/2006/relationships/hyperlink" Target="https://doi.org/10.5194/hgss-12-77-2021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194/angeo-23-1271-2005" TargetMode="External"/><Relationship Id="rId2" Type="http://schemas.openxmlformats.org/officeDocument/2006/relationships/hyperlink" Target="https://doi.org/10.1186/s40645-019-0270-5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 </a:t>
            </a:r>
            <a:r>
              <a:rPr lang="en-US" i="1" dirty="0" err="1"/>
              <a:t>SuperDARN</a:t>
            </a:r>
            <a:r>
              <a:rPr lang="en-US" i="1" dirty="0"/>
              <a:t> Onsite School, </a:t>
            </a:r>
            <a:r>
              <a:rPr lang="en-US" i="1" dirty="0" err="1"/>
              <a:t>Siziwang</a:t>
            </a:r>
            <a:r>
              <a:rPr lang="en-US" i="1" dirty="0"/>
              <a:t>, PRC, May 25-27, 2024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57200" y="838200"/>
            <a:ext cx="8229600" cy="2667000"/>
          </a:xfrm>
          <a:prstGeom prst="roundRect">
            <a:avLst/>
          </a:prstGeom>
          <a:solidFill>
            <a:srgbClr val="660000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rgbClr val="FF6600"/>
              </a:solidFill>
            </a:endParaRPr>
          </a:p>
          <a:p>
            <a:pPr algn="ctr"/>
            <a:r>
              <a:rPr lang="en-US" sz="40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tutorial talk for </a:t>
            </a:r>
            <a:r>
              <a:rPr lang="en-US" sz="400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SuperDARN</a:t>
            </a:r>
            <a:endParaRPr lang="en-US" sz="40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dirty="0">
                <a:solidFill>
                  <a:srgbClr val="FF6600"/>
                </a:solidFill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2400" y="3886200"/>
            <a:ext cx="8763000" cy="2590800"/>
          </a:xfrm>
          <a:prstGeom prst="rect">
            <a:avLst/>
          </a:prstGeom>
          <a:noFill/>
        </p:spPr>
        <p:txBody>
          <a:bodyPr wrap="square" lIns="274320" rIns="274320" rtlCol="0">
            <a:noAutofit/>
          </a:bodyPr>
          <a:lstStyle/>
          <a:p>
            <a:pPr algn="ctr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J. Michael Ruohoniemi and Joseph B. H. Baker</a:t>
            </a:r>
          </a:p>
          <a:p>
            <a:pPr algn="ctr"/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	Center for Space Science and Engineering Research</a:t>
            </a:r>
          </a:p>
          <a:p>
            <a:pPr algn="ctr"/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	Bradley Department of Electrical and Computer Engineering</a:t>
            </a:r>
          </a:p>
          <a:p>
            <a:pPr algn="ctr"/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	Virginia Polytechnic Institute and State University (Virginia Tech)</a:t>
            </a:r>
          </a:p>
          <a:p>
            <a:pPr algn="ctr"/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	Blacksburg, Virginia USA</a:t>
            </a:r>
          </a:p>
          <a:p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0C16C3-1936-40B5-A236-5CDC47AF271A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Twin-Terminated Folded Dipole (TTFD) Antenna </a:t>
            </a:r>
          </a:p>
        </p:txBody>
      </p:sp>
      <p:grpSp>
        <p:nvGrpSpPr>
          <p:cNvPr id="4" name="Group 813">
            <a:extLst>
              <a:ext uri="{FF2B5EF4-FFF2-40B4-BE49-F238E27FC236}">
                <a16:creationId xmlns:a16="http://schemas.microsoft.com/office/drawing/2014/main" id="{A2476B96-6972-AA7B-BA56-7001FBBEF6A8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1371600"/>
            <a:ext cx="4514702" cy="4630459"/>
            <a:chOff x="5412" y="3744"/>
            <a:chExt cx="4837" cy="4848"/>
          </a:xfrm>
        </p:grpSpPr>
        <p:sp>
          <p:nvSpPr>
            <p:cNvPr id="5" name="Line 569">
              <a:extLst>
                <a:ext uri="{FF2B5EF4-FFF2-40B4-BE49-F238E27FC236}">
                  <a16:creationId xmlns:a16="http://schemas.microsoft.com/office/drawing/2014/main" id="{2E942EB5-22B9-062F-1F8F-5B7222121D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84" y="5232"/>
              <a:ext cx="1056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Line 570">
              <a:extLst>
                <a:ext uri="{FF2B5EF4-FFF2-40B4-BE49-F238E27FC236}">
                  <a16:creationId xmlns:a16="http://schemas.microsoft.com/office/drawing/2014/main" id="{431AD67F-DA83-A2D3-F4EC-7E2B4AF8DD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40" y="5232"/>
              <a:ext cx="240" cy="192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571">
              <a:extLst>
                <a:ext uri="{FF2B5EF4-FFF2-40B4-BE49-F238E27FC236}">
                  <a16:creationId xmlns:a16="http://schemas.microsoft.com/office/drawing/2014/main" id="{3D2EBD96-6240-95A4-0068-C2F60B3565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340" y="5424"/>
              <a:ext cx="240" cy="24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572">
              <a:extLst>
                <a:ext uri="{FF2B5EF4-FFF2-40B4-BE49-F238E27FC236}">
                  <a16:creationId xmlns:a16="http://schemas.microsoft.com/office/drawing/2014/main" id="{D67C4745-2FA8-656A-ED07-3BEF2DD26D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84" y="5664"/>
              <a:ext cx="1056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573">
              <a:extLst>
                <a:ext uri="{FF2B5EF4-FFF2-40B4-BE49-F238E27FC236}">
                  <a16:creationId xmlns:a16="http://schemas.microsoft.com/office/drawing/2014/main" id="{44676ED3-916B-DC77-C18B-9B1100AB98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96" y="5424"/>
              <a:ext cx="288" cy="24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574">
              <a:extLst>
                <a:ext uri="{FF2B5EF4-FFF2-40B4-BE49-F238E27FC236}">
                  <a16:creationId xmlns:a16="http://schemas.microsoft.com/office/drawing/2014/main" id="{B9E23A98-C206-52ED-7FDD-770FADAA1A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996" y="5232"/>
              <a:ext cx="288" cy="192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575">
              <a:extLst>
                <a:ext uri="{FF2B5EF4-FFF2-40B4-BE49-F238E27FC236}">
                  <a16:creationId xmlns:a16="http://schemas.microsoft.com/office/drawing/2014/main" id="{8C7995AD-E077-9311-DD66-755589EF65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44" y="5424"/>
              <a:ext cx="1488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576">
              <a:extLst>
                <a:ext uri="{FF2B5EF4-FFF2-40B4-BE49-F238E27FC236}">
                  <a16:creationId xmlns:a16="http://schemas.microsoft.com/office/drawing/2014/main" id="{22E067F4-F923-A180-4F3C-B01A8A2217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20" y="5232"/>
              <a:ext cx="240" cy="192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577">
              <a:extLst>
                <a:ext uri="{FF2B5EF4-FFF2-40B4-BE49-F238E27FC236}">
                  <a16:creationId xmlns:a16="http://schemas.microsoft.com/office/drawing/2014/main" id="{1628E54F-A4D5-A390-52B6-29E7BD2B0B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60" y="5232"/>
              <a:ext cx="1008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578">
              <a:extLst>
                <a:ext uri="{FF2B5EF4-FFF2-40B4-BE49-F238E27FC236}">
                  <a16:creationId xmlns:a16="http://schemas.microsoft.com/office/drawing/2014/main" id="{C96280E4-9282-3CBD-7C7B-FA2D9AFE43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820" y="5424"/>
              <a:ext cx="240" cy="24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579">
              <a:extLst>
                <a:ext uri="{FF2B5EF4-FFF2-40B4-BE49-F238E27FC236}">
                  <a16:creationId xmlns:a16="http://schemas.microsoft.com/office/drawing/2014/main" id="{490618BC-8025-E69B-BB74-81A5599442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20" y="5424"/>
              <a:ext cx="1248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580">
              <a:extLst>
                <a:ext uri="{FF2B5EF4-FFF2-40B4-BE49-F238E27FC236}">
                  <a16:creationId xmlns:a16="http://schemas.microsoft.com/office/drawing/2014/main" id="{4106EBAE-43A2-0161-AE3B-D131D4D7BD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060" y="5664"/>
              <a:ext cx="960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581">
              <a:extLst>
                <a:ext uri="{FF2B5EF4-FFF2-40B4-BE49-F238E27FC236}">
                  <a16:creationId xmlns:a16="http://schemas.microsoft.com/office/drawing/2014/main" id="{7ACF7433-DF3C-436A-F664-FB8F2EDA65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748" y="5232"/>
              <a:ext cx="816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582">
              <a:extLst>
                <a:ext uri="{FF2B5EF4-FFF2-40B4-BE49-F238E27FC236}">
                  <a16:creationId xmlns:a16="http://schemas.microsoft.com/office/drawing/2014/main" id="{C72BD71A-3F72-862D-E188-4318ADD89E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64" y="5232"/>
              <a:ext cx="240" cy="192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583">
              <a:extLst>
                <a:ext uri="{FF2B5EF4-FFF2-40B4-BE49-F238E27FC236}">
                  <a16:creationId xmlns:a16="http://schemas.microsoft.com/office/drawing/2014/main" id="{489D2ACE-064D-0E0E-AE83-E8DCE2FF8F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48" y="5424"/>
              <a:ext cx="1056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584">
              <a:extLst>
                <a:ext uri="{FF2B5EF4-FFF2-40B4-BE49-F238E27FC236}">
                  <a16:creationId xmlns:a16="http://schemas.microsoft.com/office/drawing/2014/main" id="{0CAE3A79-123B-698B-7EC7-1E9B3AE792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64" y="5424"/>
              <a:ext cx="240" cy="192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585">
              <a:extLst>
                <a:ext uri="{FF2B5EF4-FFF2-40B4-BE49-F238E27FC236}">
                  <a16:creationId xmlns:a16="http://schemas.microsoft.com/office/drawing/2014/main" id="{8E0E48F4-A935-8AA9-F3FD-4FDA7233D1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748" y="5616"/>
              <a:ext cx="816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2" name="Picture 586">
              <a:extLst>
                <a:ext uri="{FF2B5EF4-FFF2-40B4-BE49-F238E27FC236}">
                  <a16:creationId xmlns:a16="http://schemas.microsoft.com/office/drawing/2014/main" id="{52D87772-5933-736B-DB05-1073DC5BE6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01" t="32719" r="43425" b="21938"/>
            <a:stretch>
              <a:fillRect/>
            </a:stretch>
          </p:blipFill>
          <p:spPr bwMode="auto">
            <a:xfrm>
              <a:off x="5412" y="3744"/>
              <a:ext cx="4837" cy="4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 Box 587">
              <a:extLst>
                <a:ext uri="{FF2B5EF4-FFF2-40B4-BE49-F238E27FC236}">
                  <a16:creationId xmlns:a16="http://schemas.microsoft.com/office/drawing/2014/main" id="{DC914E45-526C-08E2-1790-3868AFF1CCEB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5412" y="7632"/>
              <a:ext cx="4837" cy="9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 sz="83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>
                <a:defRPr sz="83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>
                <a:defRPr sz="83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>
                <a:defRPr sz="83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>
                <a:defRPr sz="83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8921750" indent="-6635750" fontAlgn="base">
                <a:spcBef>
                  <a:spcPct val="0"/>
                </a:spcBef>
                <a:spcAft>
                  <a:spcPct val="0"/>
                </a:spcAft>
                <a:defRPr sz="83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9378950" indent="-6635750" fontAlgn="base">
                <a:spcBef>
                  <a:spcPct val="0"/>
                </a:spcBef>
                <a:spcAft>
                  <a:spcPct val="0"/>
                </a:spcAft>
                <a:defRPr sz="83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9836150" indent="-6635750" fontAlgn="base">
                <a:spcBef>
                  <a:spcPct val="0"/>
                </a:spcBef>
                <a:spcAft>
                  <a:spcPct val="0"/>
                </a:spcAft>
                <a:defRPr sz="83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10293350" indent="-6635750" fontAlgn="base">
                <a:spcBef>
                  <a:spcPct val="0"/>
                </a:spcBef>
                <a:spcAft>
                  <a:spcPct val="0"/>
                </a:spcAft>
                <a:defRPr sz="83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just" defTabSz="914400">
                <a:spcBef>
                  <a:spcPct val="50000"/>
                </a:spcBef>
              </a:pPr>
              <a:r>
                <a:rPr lang="en-US" altLang="en-US" sz="2400" b="1" dirty="0"/>
                <a:t> </a:t>
              </a:r>
              <a:endParaRPr lang="en-US" altLang="en-US" sz="2200" dirty="0"/>
            </a:p>
          </p:txBody>
        </p:sp>
        <p:sp>
          <p:nvSpPr>
            <p:cNvPr id="24" name="Line 588">
              <a:extLst>
                <a:ext uri="{FF2B5EF4-FFF2-40B4-BE49-F238E27FC236}">
                  <a16:creationId xmlns:a16="http://schemas.microsoft.com/office/drawing/2014/main" id="{AD57A5B1-4970-13CB-A8ED-68E537DCF3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84" y="5232"/>
              <a:ext cx="1056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589">
              <a:extLst>
                <a:ext uri="{FF2B5EF4-FFF2-40B4-BE49-F238E27FC236}">
                  <a16:creationId xmlns:a16="http://schemas.microsoft.com/office/drawing/2014/main" id="{7830253A-BD71-68E6-1E36-255B18A7EF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40" y="5232"/>
              <a:ext cx="240" cy="192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590">
              <a:extLst>
                <a:ext uri="{FF2B5EF4-FFF2-40B4-BE49-F238E27FC236}">
                  <a16:creationId xmlns:a16="http://schemas.microsoft.com/office/drawing/2014/main" id="{0932A6F2-D8B8-99C6-BAB5-1CE5C27237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340" y="5424"/>
              <a:ext cx="240" cy="24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591">
              <a:extLst>
                <a:ext uri="{FF2B5EF4-FFF2-40B4-BE49-F238E27FC236}">
                  <a16:creationId xmlns:a16="http://schemas.microsoft.com/office/drawing/2014/main" id="{47BDA996-9372-5C5E-081C-D6BBFFB9E2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84" y="5664"/>
              <a:ext cx="1056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592">
              <a:extLst>
                <a:ext uri="{FF2B5EF4-FFF2-40B4-BE49-F238E27FC236}">
                  <a16:creationId xmlns:a16="http://schemas.microsoft.com/office/drawing/2014/main" id="{194CC8B1-B9D1-3D16-51C0-E73C5B896D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96" y="5424"/>
              <a:ext cx="288" cy="24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593">
              <a:extLst>
                <a:ext uri="{FF2B5EF4-FFF2-40B4-BE49-F238E27FC236}">
                  <a16:creationId xmlns:a16="http://schemas.microsoft.com/office/drawing/2014/main" id="{3E5A99E7-2CDD-95AF-4220-9A3BB59E97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996" y="5232"/>
              <a:ext cx="288" cy="192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594">
              <a:extLst>
                <a:ext uri="{FF2B5EF4-FFF2-40B4-BE49-F238E27FC236}">
                  <a16:creationId xmlns:a16="http://schemas.microsoft.com/office/drawing/2014/main" id="{615728A7-3765-9BA4-67E2-6315175665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44" y="5424"/>
              <a:ext cx="1488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595">
              <a:extLst>
                <a:ext uri="{FF2B5EF4-FFF2-40B4-BE49-F238E27FC236}">
                  <a16:creationId xmlns:a16="http://schemas.microsoft.com/office/drawing/2014/main" id="{16F0339A-79AD-C2D0-CE90-357878140F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20" y="5232"/>
              <a:ext cx="240" cy="192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596">
              <a:extLst>
                <a:ext uri="{FF2B5EF4-FFF2-40B4-BE49-F238E27FC236}">
                  <a16:creationId xmlns:a16="http://schemas.microsoft.com/office/drawing/2014/main" id="{1CCCCC71-C2DC-94D6-711B-AE7E144356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60" y="5232"/>
              <a:ext cx="1008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597">
              <a:extLst>
                <a:ext uri="{FF2B5EF4-FFF2-40B4-BE49-F238E27FC236}">
                  <a16:creationId xmlns:a16="http://schemas.microsoft.com/office/drawing/2014/main" id="{712B445F-6617-0948-DF83-3DDE690C46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820" y="5424"/>
              <a:ext cx="240" cy="24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598">
              <a:extLst>
                <a:ext uri="{FF2B5EF4-FFF2-40B4-BE49-F238E27FC236}">
                  <a16:creationId xmlns:a16="http://schemas.microsoft.com/office/drawing/2014/main" id="{888099A5-6A74-7B92-138C-2C355D7CFF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20" y="5424"/>
              <a:ext cx="1248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599">
              <a:extLst>
                <a:ext uri="{FF2B5EF4-FFF2-40B4-BE49-F238E27FC236}">
                  <a16:creationId xmlns:a16="http://schemas.microsoft.com/office/drawing/2014/main" id="{9881C4ED-E771-ECF6-F15D-1BF70E7380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060" y="5664"/>
              <a:ext cx="960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600">
              <a:extLst>
                <a:ext uri="{FF2B5EF4-FFF2-40B4-BE49-F238E27FC236}">
                  <a16:creationId xmlns:a16="http://schemas.microsoft.com/office/drawing/2014/main" id="{30C95F11-8522-5393-102C-846DBB326F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748" y="5232"/>
              <a:ext cx="816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601">
              <a:extLst>
                <a:ext uri="{FF2B5EF4-FFF2-40B4-BE49-F238E27FC236}">
                  <a16:creationId xmlns:a16="http://schemas.microsoft.com/office/drawing/2014/main" id="{AE6D0DAD-D294-0A20-F605-46A60D608E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64" y="5232"/>
              <a:ext cx="240" cy="192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602">
              <a:extLst>
                <a:ext uri="{FF2B5EF4-FFF2-40B4-BE49-F238E27FC236}">
                  <a16:creationId xmlns:a16="http://schemas.microsoft.com/office/drawing/2014/main" id="{6020575D-17E2-8077-37D0-E957D5545D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48" y="5424"/>
              <a:ext cx="1056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603">
              <a:extLst>
                <a:ext uri="{FF2B5EF4-FFF2-40B4-BE49-F238E27FC236}">
                  <a16:creationId xmlns:a16="http://schemas.microsoft.com/office/drawing/2014/main" id="{2EC6C6FA-917E-F63B-686C-1B8FBA739C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64" y="5424"/>
              <a:ext cx="240" cy="192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604">
              <a:extLst>
                <a:ext uri="{FF2B5EF4-FFF2-40B4-BE49-F238E27FC236}">
                  <a16:creationId xmlns:a16="http://schemas.microsoft.com/office/drawing/2014/main" id="{EA1AB2B7-652C-EB15-56F2-46593D40F8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748" y="5616"/>
              <a:ext cx="816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7C1E49CA-2A44-CB44-0435-A5D0945E2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6361" y="1412579"/>
            <a:ext cx="3716594" cy="367255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7B3035F6-A2DC-119D-DFD9-46DE5D659CCC}"/>
              </a:ext>
            </a:extLst>
          </p:cNvPr>
          <p:cNvSpPr txBox="1"/>
          <p:nvPr/>
        </p:nvSpPr>
        <p:spPr>
          <a:xfrm>
            <a:off x="533400" y="5500554"/>
            <a:ext cx="48745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Front view showing outlines of TTFD antennas in red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3A272DE-B86B-3DAB-7DDA-896F2E71D0D5}"/>
              </a:ext>
            </a:extLst>
          </p:cNvPr>
          <p:cNvSpPr txBox="1"/>
          <p:nvPr/>
        </p:nvSpPr>
        <p:spPr>
          <a:xfrm>
            <a:off x="5116361" y="5500554"/>
            <a:ext cx="39167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Radiation pattern of a 16-element TTFD array at maximum gain elevation angle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42EFC01-C96C-E0D6-5F88-32E39DE961B0}"/>
              </a:ext>
            </a:extLst>
          </p:cNvPr>
          <p:cNvSpPr txBox="1"/>
          <p:nvPr/>
        </p:nvSpPr>
        <p:spPr>
          <a:xfrm>
            <a:off x="2720937" y="6186359"/>
            <a:ext cx="2275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Sterne et al., 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620147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Transmission of </a:t>
            </a:r>
            <a:r>
              <a:rPr lang="en-US" dirty="0" err="1"/>
              <a:t>multipulse</a:t>
            </a:r>
            <a:r>
              <a:rPr lang="en-US" dirty="0"/>
              <a:t> sequences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0C16C3-1936-40B5-A236-5CDC47AF271A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Content Placeholder 3"/>
          <p:cNvSpPr txBox="1">
            <a:spLocks/>
          </p:cNvSpPr>
          <p:nvPr/>
        </p:nvSpPr>
        <p:spPr bwMode="auto">
          <a:xfrm>
            <a:off x="184301" y="1143000"/>
            <a:ext cx="8250600" cy="474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1" tIns="46036" rIns="92071" bIns="46036" numCol="1" anchor="t" anchorCtr="0" compatLnSpc="1">
            <a:prstTxWarp prst="textNoShape">
              <a:avLst/>
            </a:prstTxWarp>
            <a:noAutofit/>
          </a:bodyPr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Fundamentally, radar Tx / Rx operation consists of transmitting pulses (Tx) and listening for backscatter returns (Rx)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SuperDARN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uses 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multipulse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sequence with irregular spacing to resolve ambiguities due to the overspread nature of FAI backscatter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backscattered signal is processed for the lags of the autocorrelation function (ACF) from which the signal parameters are determined (power, Doppler velocity, spectral width)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80000"/>
              <a:defRPr/>
            </a:pPr>
            <a:endParaRPr lang="en-US" sz="2000" dirty="0"/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/>
            </a:pPr>
            <a:endParaRPr lang="en-US" sz="2000" kern="0" dirty="0">
              <a:latin typeface="+mn-lt"/>
            </a:endParaRPr>
          </a:p>
        </p:txBody>
      </p:sp>
      <p:grpSp>
        <p:nvGrpSpPr>
          <p:cNvPr id="2" name="Group 7">
            <a:extLst>
              <a:ext uri="{FF2B5EF4-FFF2-40B4-BE49-F238E27FC236}">
                <a16:creationId xmlns:a16="http://schemas.microsoft.com/office/drawing/2014/main" id="{12C7306B-E22B-6852-7C52-89A1809E8F78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4114800"/>
            <a:ext cx="8466802" cy="1143001"/>
            <a:chOff x="-161" y="1104"/>
            <a:chExt cx="6305" cy="864"/>
          </a:xfrm>
        </p:grpSpPr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85BC0DFB-41BA-03EE-1F3D-A993CC45D0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" y="1104"/>
              <a:ext cx="6035" cy="609"/>
              <a:chOff x="113" y="1824"/>
              <a:chExt cx="6035" cy="609"/>
            </a:xfrm>
          </p:grpSpPr>
          <p:sp>
            <p:nvSpPr>
              <p:cNvPr id="254" name="Line 9">
                <a:extLst>
                  <a:ext uri="{FF2B5EF4-FFF2-40B4-BE49-F238E27FC236}">
                    <a16:creationId xmlns:a16="http://schemas.microsoft.com/office/drawing/2014/main" id="{E4294BE6-C964-BD03-BD57-D72B728DB4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2" y="2160"/>
                <a:ext cx="4896" cy="0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5" name="Rectangle 10">
                <a:extLst>
                  <a:ext uri="{FF2B5EF4-FFF2-40B4-BE49-F238E27FC236}">
                    <a16:creationId xmlns:a16="http://schemas.microsoft.com/office/drawing/2014/main" id="{6E4F4660-28C3-A8B7-0594-5844699D10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" y="1824"/>
                <a:ext cx="48" cy="336"/>
              </a:xfrm>
              <a:prstGeom prst="rect">
                <a:avLst/>
              </a:prstGeom>
              <a:solidFill>
                <a:srgbClr val="009900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" name="Rectangle 11">
                <a:extLst>
                  <a:ext uri="{FF2B5EF4-FFF2-40B4-BE49-F238E27FC236}">
                    <a16:creationId xmlns:a16="http://schemas.microsoft.com/office/drawing/2014/main" id="{DA5C5A3B-D9BE-AA8A-53D0-D6B4BC6CF4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1824"/>
                <a:ext cx="48" cy="336"/>
              </a:xfrm>
              <a:prstGeom prst="rect">
                <a:avLst/>
              </a:prstGeom>
              <a:solidFill>
                <a:srgbClr val="009900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7" name="Rectangle 12">
                <a:extLst>
                  <a:ext uri="{FF2B5EF4-FFF2-40B4-BE49-F238E27FC236}">
                    <a16:creationId xmlns:a16="http://schemas.microsoft.com/office/drawing/2014/main" id="{6A4002EC-7E39-C23A-98EB-ECCA3D2448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824"/>
                <a:ext cx="48" cy="336"/>
              </a:xfrm>
              <a:prstGeom prst="rect">
                <a:avLst/>
              </a:prstGeom>
              <a:solidFill>
                <a:srgbClr val="009900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8" name="Rectangle 13">
                <a:extLst>
                  <a:ext uri="{FF2B5EF4-FFF2-40B4-BE49-F238E27FC236}">
                    <a16:creationId xmlns:a16="http://schemas.microsoft.com/office/drawing/2014/main" id="{E851BDEE-19FF-5562-F453-6BCD0BA5DA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0" y="1824"/>
                <a:ext cx="48" cy="336"/>
              </a:xfrm>
              <a:prstGeom prst="rect">
                <a:avLst/>
              </a:prstGeom>
              <a:solidFill>
                <a:srgbClr val="009900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9" name="Rectangle 14">
                <a:extLst>
                  <a:ext uri="{FF2B5EF4-FFF2-40B4-BE49-F238E27FC236}">
                    <a16:creationId xmlns:a16="http://schemas.microsoft.com/office/drawing/2014/main" id="{EB8550A2-2B2A-B608-B528-67F6A2A93F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4" y="1824"/>
                <a:ext cx="48" cy="336"/>
              </a:xfrm>
              <a:prstGeom prst="rect">
                <a:avLst/>
              </a:prstGeom>
              <a:solidFill>
                <a:srgbClr val="009900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0" name="Rectangle 15">
                <a:extLst>
                  <a:ext uri="{FF2B5EF4-FFF2-40B4-BE49-F238E27FC236}">
                    <a16:creationId xmlns:a16="http://schemas.microsoft.com/office/drawing/2014/main" id="{ACA750F5-E5D2-93D7-069A-CD72955F1D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88" y="1824"/>
                <a:ext cx="48" cy="336"/>
              </a:xfrm>
              <a:prstGeom prst="rect">
                <a:avLst/>
              </a:prstGeom>
              <a:solidFill>
                <a:srgbClr val="009900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1" name="Rectangle 16">
                <a:extLst>
                  <a:ext uri="{FF2B5EF4-FFF2-40B4-BE49-F238E27FC236}">
                    <a16:creationId xmlns:a16="http://schemas.microsoft.com/office/drawing/2014/main" id="{7FC16643-3663-79D7-A428-5E974A6665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0" y="1824"/>
                <a:ext cx="48" cy="336"/>
              </a:xfrm>
              <a:prstGeom prst="rect">
                <a:avLst/>
              </a:prstGeom>
              <a:solidFill>
                <a:srgbClr val="009900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" name="Rectangle 17">
                <a:extLst>
                  <a:ext uri="{FF2B5EF4-FFF2-40B4-BE49-F238E27FC236}">
                    <a16:creationId xmlns:a16="http://schemas.microsoft.com/office/drawing/2014/main" id="{FAB05A4D-308E-C20D-3A56-519E1F3891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" y="1872"/>
                <a:ext cx="196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>
                    <a:latin typeface="Arial" panose="020B0604020202020204" pitchFamily="34" charset="0"/>
                  </a:rPr>
                  <a:t>9</a:t>
                </a:r>
              </a:p>
            </p:txBody>
          </p:sp>
          <p:sp>
            <p:nvSpPr>
              <p:cNvPr id="263" name="Rectangle 18">
                <a:extLst>
                  <a:ext uri="{FF2B5EF4-FFF2-40B4-BE49-F238E27FC236}">
                    <a16:creationId xmlns:a16="http://schemas.microsoft.com/office/drawing/2014/main" id="{241C9446-8B58-412A-2E26-1209FCA74D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6" y="1872"/>
                <a:ext cx="196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>
                    <a:latin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264" name="Rectangle 19">
                <a:extLst>
                  <a:ext uri="{FF2B5EF4-FFF2-40B4-BE49-F238E27FC236}">
                    <a16:creationId xmlns:a16="http://schemas.microsoft.com/office/drawing/2014/main" id="{6BB6D253-8666-DFB4-9888-7936FF21DD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2" y="1872"/>
                <a:ext cx="196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>
                    <a:latin typeface="Arial" panose="020B0604020202020204" pitchFamily="34" charset="0"/>
                  </a:rPr>
                  <a:t>8</a:t>
                </a:r>
              </a:p>
            </p:txBody>
          </p:sp>
          <p:sp>
            <p:nvSpPr>
              <p:cNvPr id="265" name="Rectangle 20">
                <a:extLst>
                  <a:ext uri="{FF2B5EF4-FFF2-40B4-BE49-F238E27FC236}">
                    <a16:creationId xmlns:a16="http://schemas.microsoft.com/office/drawing/2014/main" id="{107CB251-4F9B-7E0B-6D4B-5321E30080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3" y="1872"/>
                <a:ext cx="196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>
                    <a:latin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266" name="Rectangle 21">
                <a:extLst>
                  <a:ext uri="{FF2B5EF4-FFF2-40B4-BE49-F238E27FC236}">
                    <a16:creationId xmlns:a16="http://schemas.microsoft.com/office/drawing/2014/main" id="{619E1996-AE76-6580-3950-F372A2EC54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4" y="1872"/>
                <a:ext cx="196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>
                    <a:latin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267" name="Rectangle 22">
                <a:extLst>
                  <a:ext uri="{FF2B5EF4-FFF2-40B4-BE49-F238E27FC236}">
                    <a16:creationId xmlns:a16="http://schemas.microsoft.com/office/drawing/2014/main" id="{44B79DF9-2431-CA12-F07C-6577BC297B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3" y="1872"/>
                <a:ext cx="196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>
                    <a:latin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268" name="Text Box 23">
                <a:extLst>
                  <a:ext uri="{FF2B5EF4-FFF2-40B4-BE49-F238E27FC236}">
                    <a16:creationId xmlns:a16="http://schemas.microsoft.com/office/drawing/2014/main" id="{30EEFB42-51F1-5E30-4E2E-6784563B60C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5" y="2177"/>
                <a:ext cx="2842" cy="2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dirty="0" err="1">
                    <a:latin typeface="Arial" panose="020B0604020202020204" pitchFamily="34" charset="0"/>
                  </a:rPr>
                  <a:t>SuperDARN</a:t>
                </a:r>
                <a:r>
                  <a:rPr lang="en-US" altLang="en-US" dirty="0">
                    <a:latin typeface="Arial" panose="020B0604020202020204" pitchFamily="34" charset="0"/>
                  </a:rPr>
                  <a:t> sequence 1995-2002</a:t>
                </a:r>
              </a:p>
            </p:txBody>
          </p:sp>
          <p:sp>
            <p:nvSpPr>
              <p:cNvPr id="269" name="Rectangle 24">
                <a:extLst>
                  <a:ext uri="{FF2B5EF4-FFF2-40B4-BE49-F238E27FC236}">
                    <a16:creationId xmlns:a16="http://schemas.microsoft.com/office/drawing/2014/main" id="{2D77A46A-C353-40BB-3811-FCC1E27153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6" y="1824"/>
                <a:ext cx="772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2400">
                    <a:sym typeface="Symbol" panose="05050102010706020507" pitchFamily="18" charset="2"/>
                  </a:rPr>
                  <a:t></a:t>
                </a:r>
                <a:r>
                  <a:rPr lang="en-US" altLang="en-US" sz="1800">
                    <a:latin typeface="Arial" panose="020B0604020202020204" pitchFamily="34" charset="0"/>
                    <a:sym typeface="Symbol" panose="05050102010706020507" pitchFamily="18" charset="2"/>
                  </a:rPr>
                  <a:t> = </a:t>
                </a:r>
                <a:r>
                  <a:rPr lang="en-US" altLang="en-US">
                    <a:latin typeface="Arial" panose="020B0604020202020204" pitchFamily="34" charset="0"/>
                    <a:sym typeface="Symbol" panose="05050102010706020507" pitchFamily="18" charset="2"/>
                  </a:rPr>
                  <a:t>2.4 ms</a:t>
                </a:r>
              </a:p>
            </p:txBody>
          </p:sp>
          <p:sp>
            <p:nvSpPr>
              <p:cNvPr id="270" name="Rectangle 25">
                <a:extLst>
                  <a:ext uri="{FF2B5EF4-FFF2-40B4-BE49-F238E27FC236}">
                    <a16:creationId xmlns:a16="http://schemas.microsoft.com/office/drawing/2014/main" id="{422BD4F5-9C15-7FCC-117E-540E9A568D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" y="1855"/>
                <a:ext cx="265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>
                    <a:latin typeface="Arial" panose="020B0604020202020204" pitchFamily="34" charset="0"/>
                  </a:rPr>
                  <a:t>Tx</a:t>
                </a:r>
              </a:p>
            </p:txBody>
          </p:sp>
        </p:grpSp>
        <p:grpSp>
          <p:nvGrpSpPr>
            <p:cNvPr id="9" name="Group 26">
              <a:extLst>
                <a:ext uri="{FF2B5EF4-FFF2-40B4-BE49-F238E27FC236}">
                  <a16:creationId xmlns:a16="http://schemas.microsoft.com/office/drawing/2014/main" id="{6677EA0C-3972-C8A8-F383-ADE9E30837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" y="1824"/>
              <a:ext cx="5712" cy="144"/>
              <a:chOff x="432" y="1824"/>
              <a:chExt cx="5712" cy="144"/>
            </a:xfrm>
          </p:grpSpPr>
          <p:sp>
            <p:nvSpPr>
              <p:cNvPr id="18" name="Line 27">
                <a:extLst>
                  <a:ext uri="{FF2B5EF4-FFF2-40B4-BE49-F238E27FC236}">
                    <a16:creationId xmlns:a16="http://schemas.microsoft.com/office/drawing/2014/main" id="{C3BBA1CC-8CF8-20E2-A80D-2A99E74EAD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2" y="1968"/>
                <a:ext cx="5712" cy="0"/>
              </a:xfrm>
              <a:prstGeom prst="line">
                <a:avLst/>
              </a:prstGeom>
              <a:noFill/>
              <a:ln w="28575">
                <a:solidFill>
                  <a:srgbClr val="0099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9" name="Group 28">
                <a:extLst>
                  <a:ext uri="{FF2B5EF4-FFF2-40B4-BE49-F238E27FC236}">
                    <a16:creationId xmlns:a16="http://schemas.microsoft.com/office/drawing/2014/main" id="{0DD5CBCB-1CC2-4E35-6178-64F84962071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76" y="1824"/>
                <a:ext cx="1296" cy="144"/>
                <a:chOff x="576" y="1824"/>
                <a:chExt cx="1296" cy="144"/>
              </a:xfrm>
            </p:grpSpPr>
            <p:grpSp>
              <p:nvGrpSpPr>
                <p:cNvPr id="208" name="Group 29">
                  <a:extLst>
                    <a:ext uri="{FF2B5EF4-FFF2-40B4-BE49-F238E27FC236}">
                      <a16:creationId xmlns:a16="http://schemas.microsoft.com/office/drawing/2014/main" id="{C21C55A6-9CD6-E0F7-506C-3F2001250F8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76" y="1824"/>
                  <a:ext cx="672" cy="144"/>
                  <a:chOff x="576" y="1824"/>
                  <a:chExt cx="672" cy="144"/>
                </a:xfrm>
              </p:grpSpPr>
              <p:grpSp>
                <p:nvGrpSpPr>
                  <p:cNvPr id="232" name="Group 30">
                    <a:extLst>
                      <a:ext uri="{FF2B5EF4-FFF2-40B4-BE49-F238E27FC236}">
                        <a16:creationId xmlns:a16="http://schemas.microsoft.com/office/drawing/2014/main" id="{47AF1C77-9A38-FD76-2DD4-49036776F29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76" y="1824"/>
                    <a:ext cx="336" cy="144"/>
                    <a:chOff x="576" y="1824"/>
                    <a:chExt cx="336" cy="144"/>
                  </a:xfrm>
                </p:grpSpPr>
                <p:grpSp>
                  <p:nvGrpSpPr>
                    <p:cNvPr id="244" name="Group 31">
                      <a:extLst>
                        <a:ext uri="{FF2B5EF4-FFF2-40B4-BE49-F238E27FC236}">
                          <a16:creationId xmlns:a16="http://schemas.microsoft.com/office/drawing/2014/main" id="{29FB7584-E523-40FA-9C1C-640275C2B07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76" y="1824"/>
                      <a:ext cx="144" cy="144"/>
                      <a:chOff x="576" y="1824"/>
                      <a:chExt cx="144" cy="144"/>
                    </a:xfrm>
                  </p:grpSpPr>
                  <p:sp>
                    <p:nvSpPr>
                      <p:cNvPr id="250" name="Line 32">
                        <a:extLst>
                          <a:ext uri="{FF2B5EF4-FFF2-40B4-BE49-F238E27FC236}">
                            <a16:creationId xmlns:a16="http://schemas.microsoft.com/office/drawing/2014/main" id="{4A8D9BE9-9F26-49A1-F1D5-1662E0584FE2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76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51" name="Line 33">
                        <a:extLst>
                          <a:ext uri="{FF2B5EF4-FFF2-40B4-BE49-F238E27FC236}">
                            <a16:creationId xmlns:a16="http://schemas.microsoft.com/office/drawing/2014/main" id="{5D544752-3325-89B2-9961-3282029FC126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24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52" name="Line 34">
                        <a:extLst>
                          <a:ext uri="{FF2B5EF4-FFF2-40B4-BE49-F238E27FC236}">
                            <a16:creationId xmlns:a16="http://schemas.microsoft.com/office/drawing/2014/main" id="{A73722E8-1706-5ED9-3979-F4F7A71D1DCC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2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53" name="Line 35">
                        <a:extLst>
                          <a:ext uri="{FF2B5EF4-FFF2-40B4-BE49-F238E27FC236}">
                            <a16:creationId xmlns:a16="http://schemas.microsoft.com/office/drawing/2014/main" id="{5BDAE94C-1479-8260-2194-B278AF703119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0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45" name="Group 36">
                      <a:extLst>
                        <a:ext uri="{FF2B5EF4-FFF2-40B4-BE49-F238E27FC236}">
                          <a16:creationId xmlns:a16="http://schemas.microsoft.com/office/drawing/2014/main" id="{9A48AD93-04DC-25C5-79CE-5E02F5C75FC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68" y="1824"/>
                      <a:ext cx="144" cy="144"/>
                      <a:chOff x="576" y="1824"/>
                      <a:chExt cx="144" cy="144"/>
                    </a:xfrm>
                  </p:grpSpPr>
                  <p:sp>
                    <p:nvSpPr>
                      <p:cNvPr id="246" name="Line 37">
                        <a:extLst>
                          <a:ext uri="{FF2B5EF4-FFF2-40B4-BE49-F238E27FC236}">
                            <a16:creationId xmlns:a16="http://schemas.microsoft.com/office/drawing/2014/main" id="{16BF0B8E-4D9C-2DD8-1E2F-97A34AB0F265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76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47" name="Line 38">
                        <a:extLst>
                          <a:ext uri="{FF2B5EF4-FFF2-40B4-BE49-F238E27FC236}">
                            <a16:creationId xmlns:a16="http://schemas.microsoft.com/office/drawing/2014/main" id="{E8751002-EFB2-FFC9-261F-CC7AAE4B9EC1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24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48" name="Line 39">
                        <a:extLst>
                          <a:ext uri="{FF2B5EF4-FFF2-40B4-BE49-F238E27FC236}">
                            <a16:creationId xmlns:a16="http://schemas.microsoft.com/office/drawing/2014/main" id="{C0AF1AD0-3FBC-3B13-52A2-5495A1CBDEEE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2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49" name="Line 40">
                        <a:extLst>
                          <a:ext uri="{FF2B5EF4-FFF2-40B4-BE49-F238E27FC236}">
                            <a16:creationId xmlns:a16="http://schemas.microsoft.com/office/drawing/2014/main" id="{B6B04777-D7B6-BF0A-A3BD-4B88FF01836F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0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33" name="Group 41">
                    <a:extLst>
                      <a:ext uri="{FF2B5EF4-FFF2-40B4-BE49-F238E27FC236}">
                        <a16:creationId xmlns:a16="http://schemas.microsoft.com/office/drawing/2014/main" id="{405BAEAB-B951-0A94-51EB-E022BBD2987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12" y="1824"/>
                    <a:ext cx="336" cy="144"/>
                    <a:chOff x="576" y="1824"/>
                    <a:chExt cx="336" cy="144"/>
                  </a:xfrm>
                </p:grpSpPr>
                <p:grpSp>
                  <p:nvGrpSpPr>
                    <p:cNvPr id="234" name="Group 42">
                      <a:extLst>
                        <a:ext uri="{FF2B5EF4-FFF2-40B4-BE49-F238E27FC236}">
                          <a16:creationId xmlns:a16="http://schemas.microsoft.com/office/drawing/2014/main" id="{21BE203E-1E03-DECB-3626-F139CB320EF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76" y="1824"/>
                      <a:ext cx="144" cy="144"/>
                      <a:chOff x="576" y="1824"/>
                      <a:chExt cx="144" cy="144"/>
                    </a:xfrm>
                  </p:grpSpPr>
                  <p:sp>
                    <p:nvSpPr>
                      <p:cNvPr id="240" name="Line 43">
                        <a:extLst>
                          <a:ext uri="{FF2B5EF4-FFF2-40B4-BE49-F238E27FC236}">
                            <a16:creationId xmlns:a16="http://schemas.microsoft.com/office/drawing/2014/main" id="{4615409F-A46C-2CF5-ACE7-121953933C55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76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41" name="Line 44">
                        <a:extLst>
                          <a:ext uri="{FF2B5EF4-FFF2-40B4-BE49-F238E27FC236}">
                            <a16:creationId xmlns:a16="http://schemas.microsoft.com/office/drawing/2014/main" id="{FE0D682E-E00D-7CF1-7FB0-225C8EB79B11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24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42" name="Line 45">
                        <a:extLst>
                          <a:ext uri="{FF2B5EF4-FFF2-40B4-BE49-F238E27FC236}">
                            <a16:creationId xmlns:a16="http://schemas.microsoft.com/office/drawing/2014/main" id="{C5AC8110-D426-BC4C-8083-86FCEE437436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2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43" name="Line 46">
                        <a:extLst>
                          <a:ext uri="{FF2B5EF4-FFF2-40B4-BE49-F238E27FC236}">
                            <a16:creationId xmlns:a16="http://schemas.microsoft.com/office/drawing/2014/main" id="{6E33B246-27B7-93CE-8B15-EDC38DEABCE9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0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35" name="Group 47">
                      <a:extLst>
                        <a:ext uri="{FF2B5EF4-FFF2-40B4-BE49-F238E27FC236}">
                          <a16:creationId xmlns:a16="http://schemas.microsoft.com/office/drawing/2014/main" id="{A80D42E0-9A56-AC49-352E-D60B309DBA6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68" y="1824"/>
                      <a:ext cx="144" cy="144"/>
                      <a:chOff x="576" y="1824"/>
                      <a:chExt cx="144" cy="144"/>
                    </a:xfrm>
                  </p:grpSpPr>
                  <p:sp>
                    <p:nvSpPr>
                      <p:cNvPr id="236" name="Line 48">
                        <a:extLst>
                          <a:ext uri="{FF2B5EF4-FFF2-40B4-BE49-F238E27FC236}">
                            <a16:creationId xmlns:a16="http://schemas.microsoft.com/office/drawing/2014/main" id="{70C987F7-69F2-2991-C97C-42D1CA5D4FD8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76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37" name="Line 49">
                        <a:extLst>
                          <a:ext uri="{FF2B5EF4-FFF2-40B4-BE49-F238E27FC236}">
                            <a16:creationId xmlns:a16="http://schemas.microsoft.com/office/drawing/2014/main" id="{030F5473-954B-FEB2-0DF8-5AFDC2ED2A56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24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38" name="Line 50">
                        <a:extLst>
                          <a:ext uri="{FF2B5EF4-FFF2-40B4-BE49-F238E27FC236}">
                            <a16:creationId xmlns:a16="http://schemas.microsoft.com/office/drawing/2014/main" id="{17671648-10A4-600F-BD3E-AAA218ED468C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2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39" name="Line 51">
                        <a:extLst>
                          <a:ext uri="{FF2B5EF4-FFF2-40B4-BE49-F238E27FC236}">
                            <a16:creationId xmlns:a16="http://schemas.microsoft.com/office/drawing/2014/main" id="{F8B23A66-6948-A2E4-B6F6-5AF570FC7D5D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0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209" name="Group 52">
                  <a:extLst>
                    <a:ext uri="{FF2B5EF4-FFF2-40B4-BE49-F238E27FC236}">
                      <a16:creationId xmlns:a16="http://schemas.microsoft.com/office/drawing/2014/main" id="{964431D9-9EDE-F025-2723-68702C454F2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200" y="1824"/>
                  <a:ext cx="672" cy="144"/>
                  <a:chOff x="576" y="1824"/>
                  <a:chExt cx="672" cy="144"/>
                </a:xfrm>
              </p:grpSpPr>
              <p:grpSp>
                <p:nvGrpSpPr>
                  <p:cNvPr id="210" name="Group 53">
                    <a:extLst>
                      <a:ext uri="{FF2B5EF4-FFF2-40B4-BE49-F238E27FC236}">
                        <a16:creationId xmlns:a16="http://schemas.microsoft.com/office/drawing/2014/main" id="{FFF41FC3-E7FC-4CA3-B827-4CE84040B66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76" y="1824"/>
                    <a:ext cx="336" cy="144"/>
                    <a:chOff x="576" y="1824"/>
                    <a:chExt cx="336" cy="144"/>
                  </a:xfrm>
                </p:grpSpPr>
                <p:grpSp>
                  <p:nvGrpSpPr>
                    <p:cNvPr id="222" name="Group 54">
                      <a:extLst>
                        <a:ext uri="{FF2B5EF4-FFF2-40B4-BE49-F238E27FC236}">
                          <a16:creationId xmlns:a16="http://schemas.microsoft.com/office/drawing/2014/main" id="{5F7032C0-AEAE-494A-EABB-EDDBB1F6B99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76" y="1824"/>
                      <a:ext cx="144" cy="144"/>
                      <a:chOff x="576" y="1824"/>
                      <a:chExt cx="144" cy="144"/>
                    </a:xfrm>
                  </p:grpSpPr>
                  <p:sp>
                    <p:nvSpPr>
                      <p:cNvPr id="228" name="Line 55">
                        <a:extLst>
                          <a:ext uri="{FF2B5EF4-FFF2-40B4-BE49-F238E27FC236}">
                            <a16:creationId xmlns:a16="http://schemas.microsoft.com/office/drawing/2014/main" id="{010402DE-A66E-2D90-215B-F338E403E938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76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29" name="Line 56">
                        <a:extLst>
                          <a:ext uri="{FF2B5EF4-FFF2-40B4-BE49-F238E27FC236}">
                            <a16:creationId xmlns:a16="http://schemas.microsoft.com/office/drawing/2014/main" id="{7A4E3222-F477-4989-FDD6-D3BE89D5DCD2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24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30" name="Line 57">
                        <a:extLst>
                          <a:ext uri="{FF2B5EF4-FFF2-40B4-BE49-F238E27FC236}">
                            <a16:creationId xmlns:a16="http://schemas.microsoft.com/office/drawing/2014/main" id="{85D4DCFB-2AF2-D035-CF34-BC9A7BAD93BF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2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31" name="Line 58">
                        <a:extLst>
                          <a:ext uri="{FF2B5EF4-FFF2-40B4-BE49-F238E27FC236}">
                            <a16:creationId xmlns:a16="http://schemas.microsoft.com/office/drawing/2014/main" id="{A270D172-6BC3-4AAB-FBA6-51F8F394D962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0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23" name="Group 59">
                      <a:extLst>
                        <a:ext uri="{FF2B5EF4-FFF2-40B4-BE49-F238E27FC236}">
                          <a16:creationId xmlns:a16="http://schemas.microsoft.com/office/drawing/2014/main" id="{0192E9B4-6511-DB08-86CC-2151343E866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68" y="1824"/>
                      <a:ext cx="144" cy="144"/>
                      <a:chOff x="576" y="1824"/>
                      <a:chExt cx="144" cy="144"/>
                    </a:xfrm>
                  </p:grpSpPr>
                  <p:sp>
                    <p:nvSpPr>
                      <p:cNvPr id="224" name="Line 60">
                        <a:extLst>
                          <a:ext uri="{FF2B5EF4-FFF2-40B4-BE49-F238E27FC236}">
                            <a16:creationId xmlns:a16="http://schemas.microsoft.com/office/drawing/2014/main" id="{F5612EA0-DF12-33F4-3B66-31BE354ADF6C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76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25" name="Line 61">
                        <a:extLst>
                          <a:ext uri="{FF2B5EF4-FFF2-40B4-BE49-F238E27FC236}">
                            <a16:creationId xmlns:a16="http://schemas.microsoft.com/office/drawing/2014/main" id="{C9ADC7B0-0612-9692-3758-DDBBE37DDFCC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24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26" name="Line 62">
                        <a:extLst>
                          <a:ext uri="{FF2B5EF4-FFF2-40B4-BE49-F238E27FC236}">
                            <a16:creationId xmlns:a16="http://schemas.microsoft.com/office/drawing/2014/main" id="{8AA56CB5-8EC1-1DC9-AA76-9D05AA25563B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2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27" name="Line 63">
                        <a:extLst>
                          <a:ext uri="{FF2B5EF4-FFF2-40B4-BE49-F238E27FC236}">
                            <a16:creationId xmlns:a16="http://schemas.microsoft.com/office/drawing/2014/main" id="{101530C5-BF06-2A71-8F22-5CA34904E903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0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11" name="Group 64">
                    <a:extLst>
                      <a:ext uri="{FF2B5EF4-FFF2-40B4-BE49-F238E27FC236}">
                        <a16:creationId xmlns:a16="http://schemas.microsoft.com/office/drawing/2014/main" id="{675F088C-39F6-F589-FE2D-1FF3F4EB83E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12" y="1824"/>
                    <a:ext cx="336" cy="144"/>
                    <a:chOff x="576" y="1824"/>
                    <a:chExt cx="336" cy="144"/>
                  </a:xfrm>
                </p:grpSpPr>
                <p:grpSp>
                  <p:nvGrpSpPr>
                    <p:cNvPr id="212" name="Group 65">
                      <a:extLst>
                        <a:ext uri="{FF2B5EF4-FFF2-40B4-BE49-F238E27FC236}">
                          <a16:creationId xmlns:a16="http://schemas.microsoft.com/office/drawing/2014/main" id="{FEAC2B31-C4D6-4D5F-A0C7-3AEB91FF170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76" y="1824"/>
                      <a:ext cx="144" cy="144"/>
                      <a:chOff x="576" y="1824"/>
                      <a:chExt cx="144" cy="144"/>
                    </a:xfrm>
                  </p:grpSpPr>
                  <p:sp>
                    <p:nvSpPr>
                      <p:cNvPr id="218" name="Line 66">
                        <a:extLst>
                          <a:ext uri="{FF2B5EF4-FFF2-40B4-BE49-F238E27FC236}">
                            <a16:creationId xmlns:a16="http://schemas.microsoft.com/office/drawing/2014/main" id="{0E9537E2-F681-90B0-401C-C9D13C380F63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76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19" name="Line 67">
                        <a:extLst>
                          <a:ext uri="{FF2B5EF4-FFF2-40B4-BE49-F238E27FC236}">
                            <a16:creationId xmlns:a16="http://schemas.microsoft.com/office/drawing/2014/main" id="{B5EC3D06-1977-CB5D-A9FB-8A353740AA8C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24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20" name="Line 68">
                        <a:extLst>
                          <a:ext uri="{FF2B5EF4-FFF2-40B4-BE49-F238E27FC236}">
                            <a16:creationId xmlns:a16="http://schemas.microsoft.com/office/drawing/2014/main" id="{C5399FF1-D6BF-2C84-CDE7-E5873205C29F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2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21" name="Line 69">
                        <a:extLst>
                          <a:ext uri="{FF2B5EF4-FFF2-40B4-BE49-F238E27FC236}">
                            <a16:creationId xmlns:a16="http://schemas.microsoft.com/office/drawing/2014/main" id="{02E45B4A-EF0C-7EAA-5443-A6C03937B9C2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0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13" name="Group 70">
                      <a:extLst>
                        <a:ext uri="{FF2B5EF4-FFF2-40B4-BE49-F238E27FC236}">
                          <a16:creationId xmlns:a16="http://schemas.microsoft.com/office/drawing/2014/main" id="{4F2F0F2F-66AC-8B69-A712-77C646D56E2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68" y="1824"/>
                      <a:ext cx="144" cy="144"/>
                      <a:chOff x="576" y="1824"/>
                      <a:chExt cx="144" cy="144"/>
                    </a:xfrm>
                  </p:grpSpPr>
                  <p:sp>
                    <p:nvSpPr>
                      <p:cNvPr id="214" name="Line 71">
                        <a:extLst>
                          <a:ext uri="{FF2B5EF4-FFF2-40B4-BE49-F238E27FC236}">
                            <a16:creationId xmlns:a16="http://schemas.microsoft.com/office/drawing/2014/main" id="{2817B6DD-1EAA-B5C3-D5FD-A82629DB2CB3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76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15" name="Line 72">
                        <a:extLst>
                          <a:ext uri="{FF2B5EF4-FFF2-40B4-BE49-F238E27FC236}">
                            <a16:creationId xmlns:a16="http://schemas.microsoft.com/office/drawing/2014/main" id="{DAB5A00A-9837-85EC-C355-5ACDEA23E615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24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16" name="Line 73">
                        <a:extLst>
                          <a:ext uri="{FF2B5EF4-FFF2-40B4-BE49-F238E27FC236}">
                            <a16:creationId xmlns:a16="http://schemas.microsoft.com/office/drawing/2014/main" id="{EB48557B-3EC4-9FFB-43AC-C44764DEBC11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2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17" name="Line 74">
                        <a:extLst>
                          <a:ext uri="{FF2B5EF4-FFF2-40B4-BE49-F238E27FC236}">
                            <a16:creationId xmlns:a16="http://schemas.microsoft.com/office/drawing/2014/main" id="{B4F5DE00-D103-5006-6545-F10813325D26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0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20" name="Group 75">
                <a:extLst>
                  <a:ext uri="{FF2B5EF4-FFF2-40B4-BE49-F238E27FC236}">
                    <a16:creationId xmlns:a16="http://schemas.microsoft.com/office/drawing/2014/main" id="{4EE35E5D-C837-AE58-F862-6B16523F05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36" y="1824"/>
                <a:ext cx="1296" cy="144"/>
                <a:chOff x="576" y="1824"/>
                <a:chExt cx="1296" cy="144"/>
              </a:xfrm>
            </p:grpSpPr>
            <p:grpSp>
              <p:nvGrpSpPr>
                <p:cNvPr id="162" name="Group 76">
                  <a:extLst>
                    <a:ext uri="{FF2B5EF4-FFF2-40B4-BE49-F238E27FC236}">
                      <a16:creationId xmlns:a16="http://schemas.microsoft.com/office/drawing/2014/main" id="{D6AD5EBD-3AB0-784D-E650-03218D52457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76" y="1824"/>
                  <a:ext cx="672" cy="144"/>
                  <a:chOff x="576" y="1824"/>
                  <a:chExt cx="672" cy="144"/>
                </a:xfrm>
              </p:grpSpPr>
              <p:grpSp>
                <p:nvGrpSpPr>
                  <p:cNvPr id="186" name="Group 77">
                    <a:extLst>
                      <a:ext uri="{FF2B5EF4-FFF2-40B4-BE49-F238E27FC236}">
                        <a16:creationId xmlns:a16="http://schemas.microsoft.com/office/drawing/2014/main" id="{C12E3ADB-3B7F-AC0E-BEF0-58CA7E30360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76" y="1824"/>
                    <a:ext cx="336" cy="144"/>
                    <a:chOff x="576" y="1824"/>
                    <a:chExt cx="336" cy="144"/>
                  </a:xfrm>
                </p:grpSpPr>
                <p:grpSp>
                  <p:nvGrpSpPr>
                    <p:cNvPr id="198" name="Group 78">
                      <a:extLst>
                        <a:ext uri="{FF2B5EF4-FFF2-40B4-BE49-F238E27FC236}">
                          <a16:creationId xmlns:a16="http://schemas.microsoft.com/office/drawing/2014/main" id="{11B7B4D3-F2A1-F23B-0B8B-4B4F4E914F8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76" y="1824"/>
                      <a:ext cx="144" cy="144"/>
                      <a:chOff x="576" y="1824"/>
                      <a:chExt cx="144" cy="144"/>
                    </a:xfrm>
                  </p:grpSpPr>
                  <p:sp>
                    <p:nvSpPr>
                      <p:cNvPr id="204" name="Line 79">
                        <a:extLst>
                          <a:ext uri="{FF2B5EF4-FFF2-40B4-BE49-F238E27FC236}">
                            <a16:creationId xmlns:a16="http://schemas.microsoft.com/office/drawing/2014/main" id="{AF6CCC09-608F-ACF0-F2E2-D5FCFD46F878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76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5" name="Line 80">
                        <a:extLst>
                          <a:ext uri="{FF2B5EF4-FFF2-40B4-BE49-F238E27FC236}">
                            <a16:creationId xmlns:a16="http://schemas.microsoft.com/office/drawing/2014/main" id="{46788D21-0C09-106D-E385-E8CC024462D5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24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6" name="Line 81">
                        <a:extLst>
                          <a:ext uri="{FF2B5EF4-FFF2-40B4-BE49-F238E27FC236}">
                            <a16:creationId xmlns:a16="http://schemas.microsoft.com/office/drawing/2014/main" id="{29816ECC-00E4-BEED-35C7-4EC8C016644C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2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7" name="Line 82">
                        <a:extLst>
                          <a:ext uri="{FF2B5EF4-FFF2-40B4-BE49-F238E27FC236}">
                            <a16:creationId xmlns:a16="http://schemas.microsoft.com/office/drawing/2014/main" id="{2046A56F-2651-27DC-9778-0202CF7DE3A5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0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99" name="Group 83">
                      <a:extLst>
                        <a:ext uri="{FF2B5EF4-FFF2-40B4-BE49-F238E27FC236}">
                          <a16:creationId xmlns:a16="http://schemas.microsoft.com/office/drawing/2014/main" id="{B6251DB3-DA70-8442-B7BB-97DDE4CCC9D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68" y="1824"/>
                      <a:ext cx="144" cy="144"/>
                      <a:chOff x="576" y="1824"/>
                      <a:chExt cx="144" cy="144"/>
                    </a:xfrm>
                  </p:grpSpPr>
                  <p:sp>
                    <p:nvSpPr>
                      <p:cNvPr id="200" name="Line 84">
                        <a:extLst>
                          <a:ext uri="{FF2B5EF4-FFF2-40B4-BE49-F238E27FC236}">
                            <a16:creationId xmlns:a16="http://schemas.microsoft.com/office/drawing/2014/main" id="{18F89330-1A93-B4CF-017C-B111DDDEEFBF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76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1" name="Line 85">
                        <a:extLst>
                          <a:ext uri="{FF2B5EF4-FFF2-40B4-BE49-F238E27FC236}">
                            <a16:creationId xmlns:a16="http://schemas.microsoft.com/office/drawing/2014/main" id="{B0478F01-F24A-9867-DC83-FBAE2C384583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24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2" name="Line 86">
                        <a:extLst>
                          <a:ext uri="{FF2B5EF4-FFF2-40B4-BE49-F238E27FC236}">
                            <a16:creationId xmlns:a16="http://schemas.microsoft.com/office/drawing/2014/main" id="{CA9F6393-7D08-D9C8-CFFC-FB9336F181F8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2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3" name="Line 87">
                        <a:extLst>
                          <a:ext uri="{FF2B5EF4-FFF2-40B4-BE49-F238E27FC236}">
                            <a16:creationId xmlns:a16="http://schemas.microsoft.com/office/drawing/2014/main" id="{5DDD750E-DBD8-BE66-DC5C-DFA1B63CCA27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0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87" name="Group 88">
                    <a:extLst>
                      <a:ext uri="{FF2B5EF4-FFF2-40B4-BE49-F238E27FC236}">
                        <a16:creationId xmlns:a16="http://schemas.microsoft.com/office/drawing/2014/main" id="{57D41E6F-C86A-61C4-CCE8-DC2EB47DEDC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12" y="1824"/>
                    <a:ext cx="336" cy="144"/>
                    <a:chOff x="576" y="1824"/>
                    <a:chExt cx="336" cy="144"/>
                  </a:xfrm>
                </p:grpSpPr>
                <p:grpSp>
                  <p:nvGrpSpPr>
                    <p:cNvPr id="188" name="Group 89">
                      <a:extLst>
                        <a:ext uri="{FF2B5EF4-FFF2-40B4-BE49-F238E27FC236}">
                          <a16:creationId xmlns:a16="http://schemas.microsoft.com/office/drawing/2014/main" id="{79B95B30-8402-BB3B-B93F-6A1A181721D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76" y="1824"/>
                      <a:ext cx="144" cy="144"/>
                      <a:chOff x="576" y="1824"/>
                      <a:chExt cx="144" cy="144"/>
                    </a:xfrm>
                  </p:grpSpPr>
                  <p:sp>
                    <p:nvSpPr>
                      <p:cNvPr id="194" name="Line 90">
                        <a:extLst>
                          <a:ext uri="{FF2B5EF4-FFF2-40B4-BE49-F238E27FC236}">
                            <a16:creationId xmlns:a16="http://schemas.microsoft.com/office/drawing/2014/main" id="{F2696681-D57E-E024-9EC1-00BE7C64CDBD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76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95" name="Line 91">
                        <a:extLst>
                          <a:ext uri="{FF2B5EF4-FFF2-40B4-BE49-F238E27FC236}">
                            <a16:creationId xmlns:a16="http://schemas.microsoft.com/office/drawing/2014/main" id="{02CE9EE0-EFED-152D-1A0D-52F429E5E220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24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96" name="Line 92">
                        <a:extLst>
                          <a:ext uri="{FF2B5EF4-FFF2-40B4-BE49-F238E27FC236}">
                            <a16:creationId xmlns:a16="http://schemas.microsoft.com/office/drawing/2014/main" id="{E6D6B884-AD74-EF25-48AA-2DD8E587E9A3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2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97" name="Line 93">
                        <a:extLst>
                          <a:ext uri="{FF2B5EF4-FFF2-40B4-BE49-F238E27FC236}">
                            <a16:creationId xmlns:a16="http://schemas.microsoft.com/office/drawing/2014/main" id="{973BB12B-2237-D2E3-0F16-680195EE43AD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0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89" name="Group 94">
                      <a:extLst>
                        <a:ext uri="{FF2B5EF4-FFF2-40B4-BE49-F238E27FC236}">
                          <a16:creationId xmlns:a16="http://schemas.microsoft.com/office/drawing/2014/main" id="{74B1992F-63B4-86A4-5B1E-D26612059E8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68" y="1824"/>
                      <a:ext cx="144" cy="144"/>
                      <a:chOff x="576" y="1824"/>
                      <a:chExt cx="144" cy="144"/>
                    </a:xfrm>
                  </p:grpSpPr>
                  <p:sp>
                    <p:nvSpPr>
                      <p:cNvPr id="190" name="Line 95">
                        <a:extLst>
                          <a:ext uri="{FF2B5EF4-FFF2-40B4-BE49-F238E27FC236}">
                            <a16:creationId xmlns:a16="http://schemas.microsoft.com/office/drawing/2014/main" id="{773C3E66-3DFF-2626-0961-FF37A1C9FF5B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76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91" name="Line 96">
                        <a:extLst>
                          <a:ext uri="{FF2B5EF4-FFF2-40B4-BE49-F238E27FC236}">
                            <a16:creationId xmlns:a16="http://schemas.microsoft.com/office/drawing/2014/main" id="{71ADD67C-7AFD-6972-A3A6-1BAFBE3F9F6D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24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92" name="Line 97">
                        <a:extLst>
                          <a:ext uri="{FF2B5EF4-FFF2-40B4-BE49-F238E27FC236}">
                            <a16:creationId xmlns:a16="http://schemas.microsoft.com/office/drawing/2014/main" id="{86DD0419-69F0-C2B3-0AB5-0B234EFE0B0C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2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93" name="Line 98">
                        <a:extLst>
                          <a:ext uri="{FF2B5EF4-FFF2-40B4-BE49-F238E27FC236}">
                            <a16:creationId xmlns:a16="http://schemas.microsoft.com/office/drawing/2014/main" id="{5B9512C9-5386-4377-B005-1D4BCA363D18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0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163" name="Group 99">
                  <a:extLst>
                    <a:ext uri="{FF2B5EF4-FFF2-40B4-BE49-F238E27FC236}">
                      <a16:creationId xmlns:a16="http://schemas.microsoft.com/office/drawing/2014/main" id="{E94A0334-19A1-51EB-0D41-A04299F7316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200" y="1824"/>
                  <a:ext cx="672" cy="144"/>
                  <a:chOff x="576" y="1824"/>
                  <a:chExt cx="672" cy="144"/>
                </a:xfrm>
              </p:grpSpPr>
              <p:grpSp>
                <p:nvGrpSpPr>
                  <p:cNvPr id="164" name="Group 100">
                    <a:extLst>
                      <a:ext uri="{FF2B5EF4-FFF2-40B4-BE49-F238E27FC236}">
                        <a16:creationId xmlns:a16="http://schemas.microsoft.com/office/drawing/2014/main" id="{44434171-BD0C-9D95-9F56-4D216ED22D1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76" y="1824"/>
                    <a:ext cx="336" cy="144"/>
                    <a:chOff x="576" y="1824"/>
                    <a:chExt cx="336" cy="144"/>
                  </a:xfrm>
                </p:grpSpPr>
                <p:grpSp>
                  <p:nvGrpSpPr>
                    <p:cNvPr id="176" name="Group 101">
                      <a:extLst>
                        <a:ext uri="{FF2B5EF4-FFF2-40B4-BE49-F238E27FC236}">
                          <a16:creationId xmlns:a16="http://schemas.microsoft.com/office/drawing/2014/main" id="{EF5358EB-1697-FA3E-C418-F15A8FFA5E3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76" y="1824"/>
                      <a:ext cx="144" cy="144"/>
                      <a:chOff x="576" y="1824"/>
                      <a:chExt cx="144" cy="144"/>
                    </a:xfrm>
                  </p:grpSpPr>
                  <p:sp>
                    <p:nvSpPr>
                      <p:cNvPr id="182" name="Line 102">
                        <a:extLst>
                          <a:ext uri="{FF2B5EF4-FFF2-40B4-BE49-F238E27FC236}">
                            <a16:creationId xmlns:a16="http://schemas.microsoft.com/office/drawing/2014/main" id="{61C20899-EBE1-5230-B06E-639F6F1F508D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76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3" name="Line 103">
                        <a:extLst>
                          <a:ext uri="{FF2B5EF4-FFF2-40B4-BE49-F238E27FC236}">
                            <a16:creationId xmlns:a16="http://schemas.microsoft.com/office/drawing/2014/main" id="{2E446F20-4F76-DD18-454A-917C59307FFD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24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4" name="Line 104">
                        <a:extLst>
                          <a:ext uri="{FF2B5EF4-FFF2-40B4-BE49-F238E27FC236}">
                            <a16:creationId xmlns:a16="http://schemas.microsoft.com/office/drawing/2014/main" id="{B862B7D6-824C-B224-95D4-30D05FD18B95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2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5" name="Line 105">
                        <a:extLst>
                          <a:ext uri="{FF2B5EF4-FFF2-40B4-BE49-F238E27FC236}">
                            <a16:creationId xmlns:a16="http://schemas.microsoft.com/office/drawing/2014/main" id="{8EAF167E-D1AF-9C62-012D-64C692388F98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0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77" name="Group 106">
                      <a:extLst>
                        <a:ext uri="{FF2B5EF4-FFF2-40B4-BE49-F238E27FC236}">
                          <a16:creationId xmlns:a16="http://schemas.microsoft.com/office/drawing/2014/main" id="{D16B1288-785C-F197-2D21-66EA9C636A5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68" y="1824"/>
                      <a:ext cx="144" cy="144"/>
                      <a:chOff x="576" y="1824"/>
                      <a:chExt cx="144" cy="144"/>
                    </a:xfrm>
                  </p:grpSpPr>
                  <p:sp>
                    <p:nvSpPr>
                      <p:cNvPr id="178" name="Line 107">
                        <a:extLst>
                          <a:ext uri="{FF2B5EF4-FFF2-40B4-BE49-F238E27FC236}">
                            <a16:creationId xmlns:a16="http://schemas.microsoft.com/office/drawing/2014/main" id="{C500756B-9FDB-F819-7386-7FA59A57CEF1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76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9" name="Line 108">
                        <a:extLst>
                          <a:ext uri="{FF2B5EF4-FFF2-40B4-BE49-F238E27FC236}">
                            <a16:creationId xmlns:a16="http://schemas.microsoft.com/office/drawing/2014/main" id="{9AAB509D-B99C-B317-43ED-EE7C73BCEC75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24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0" name="Line 109">
                        <a:extLst>
                          <a:ext uri="{FF2B5EF4-FFF2-40B4-BE49-F238E27FC236}">
                            <a16:creationId xmlns:a16="http://schemas.microsoft.com/office/drawing/2014/main" id="{7C06BE63-BA63-0EEE-AFB9-70C8BFABE05E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2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1" name="Line 110">
                        <a:extLst>
                          <a:ext uri="{FF2B5EF4-FFF2-40B4-BE49-F238E27FC236}">
                            <a16:creationId xmlns:a16="http://schemas.microsoft.com/office/drawing/2014/main" id="{1488C2F1-251A-5458-61A4-0373E2969EF1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0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65" name="Group 111">
                    <a:extLst>
                      <a:ext uri="{FF2B5EF4-FFF2-40B4-BE49-F238E27FC236}">
                        <a16:creationId xmlns:a16="http://schemas.microsoft.com/office/drawing/2014/main" id="{A8B815F9-C021-85B0-3F3F-7A903DCE693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12" y="1824"/>
                    <a:ext cx="336" cy="144"/>
                    <a:chOff x="576" y="1824"/>
                    <a:chExt cx="336" cy="144"/>
                  </a:xfrm>
                </p:grpSpPr>
                <p:grpSp>
                  <p:nvGrpSpPr>
                    <p:cNvPr id="166" name="Group 112">
                      <a:extLst>
                        <a:ext uri="{FF2B5EF4-FFF2-40B4-BE49-F238E27FC236}">
                          <a16:creationId xmlns:a16="http://schemas.microsoft.com/office/drawing/2014/main" id="{12A27628-2525-8333-AF6B-12D7F1E1194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76" y="1824"/>
                      <a:ext cx="144" cy="144"/>
                      <a:chOff x="576" y="1824"/>
                      <a:chExt cx="144" cy="144"/>
                    </a:xfrm>
                  </p:grpSpPr>
                  <p:sp>
                    <p:nvSpPr>
                      <p:cNvPr id="172" name="Line 113">
                        <a:extLst>
                          <a:ext uri="{FF2B5EF4-FFF2-40B4-BE49-F238E27FC236}">
                            <a16:creationId xmlns:a16="http://schemas.microsoft.com/office/drawing/2014/main" id="{045BE966-88C8-450B-AA61-015536ACC29D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76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3" name="Line 114">
                        <a:extLst>
                          <a:ext uri="{FF2B5EF4-FFF2-40B4-BE49-F238E27FC236}">
                            <a16:creationId xmlns:a16="http://schemas.microsoft.com/office/drawing/2014/main" id="{A85E5527-4590-81C7-6956-8F3714AD1DBF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24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4" name="Line 115">
                        <a:extLst>
                          <a:ext uri="{FF2B5EF4-FFF2-40B4-BE49-F238E27FC236}">
                            <a16:creationId xmlns:a16="http://schemas.microsoft.com/office/drawing/2014/main" id="{C6B59868-A8DA-EF06-D134-3C31BA0E1D93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2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5" name="Line 116">
                        <a:extLst>
                          <a:ext uri="{FF2B5EF4-FFF2-40B4-BE49-F238E27FC236}">
                            <a16:creationId xmlns:a16="http://schemas.microsoft.com/office/drawing/2014/main" id="{14160523-CE33-B9A4-DD03-50E3442882A5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0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67" name="Group 117">
                      <a:extLst>
                        <a:ext uri="{FF2B5EF4-FFF2-40B4-BE49-F238E27FC236}">
                          <a16:creationId xmlns:a16="http://schemas.microsoft.com/office/drawing/2014/main" id="{5D72E05E-D2C3-3B76-C68A-DFA475BA66B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68" y="1824"/>
                      <a:ext cx="144" cy="144"/>
                      <a:chOff x="576" y="1824"/>
                      <a:chExt cx="144" cy="144"/>
                    </a:xfrm>
                  </p:grpSpPr>
                  <p:sp>
                    <p:nvSpPr>
                      <p:cNvPr id="168" name="Line 118">
                        <a:extLst>
                          <a:ext uri="{FF2B5EF4-FFF2-40B4-BE49-F238E27FC236}">
                            <a16:creationId xmlns:a16="http://schemas.microsoft.com/office/drawing/2014/main" id="{CD97DF1D-33D4-0C9D-8B40-5D3AEE6D56D7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76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9" name="Line 119">
                        <a:extLst>
                          <a:ext uri="{FF2B5EF4-FFF2-40B4-BE49-F238E27FC236}">
                            <a16:creationId xmlns:a16="http://schemas.microsoft.com/office/drawing/2014/main" id="{EC6B4DBF-68F4-3A4D-BC35-3D98B7A4EDAA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24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0" name="Line 120">
                        <a:extLst>
                          <a:ext uri="{FF2B5EF4-FFF2-40B4-BE49-F238E27FC236}">
                            <a16:creationId xmlns:a16="http://schemas.microsoft.com/office/drawing/2014/main" id="{228D0BCF-5BA8-B0E8-64CD-166DD7D7A24D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2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1" name="Line 121">
                        <a:extLst>
                          <a:ext uri="{FF2B5EF4-FFF2-40B4-BE49-F238E27FC236}">
                            <a16:creationId xmlns:a16="http://schemas.microsoft.com/office/drawing/2014/main" id="{946CD04D-2EA0-704C-E057-C1E74AA5C0AA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0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21" name="Group 122">
                <a:extLst>
                  <a:ext uri="{FF2B5EF4-FFF2-40B4-BE49-F238E27FC236}">
                    <a16:creationId xmlns:a16="http://schemas.microsoft.com/office/drawing/2014/main" id="{7A120574-69D3-79B9-312A-76FFD82505D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48" y="1824"/>
                <a:ext cx="1296" cy="144"/>
                <a:chOff x="576" y="1824"/>
                <a:chExt cx="1296" cy="144"/>
              </a:xfrm>
            </p:grpSpPr>
            <p:grpSp>
              <p:nvGrpSpPr>
                <p:cNvPr id="116" name="Group 123">
                  <a:extLst>
                    <a:ext uri="{FF2B5EF4-FFF2-40B4-BE49-F238E27FC236}">
                      <a16:creationId xmlns:a16="http://schemas.microsoft.com/office/drawing/2014/main" id="{6E24F616-32B3-6DB4-274D-3FA3E9CEC14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76" y="1824"/>
                  <a:ext cx="672" cy="144"/>
                  <a:chOff x="576" y="1824"/>
                  <a:chExt cx="672" cy="144"/>
                </a:xfrm>
              </p:grpSpPr>
              <p:grpSp>
                <p:nvGrpSpPr>
                  <p:cNvPr id="140" name="Group 124">
                    <a:extLst>
                      <a:ext uri="{FF2B5EF4-FFF2-40B4-BE49-F238E27FC236}">
                        <a16:creationId xmlns:a16="http://schemas.microsoft.com/office/drawing/2014/main" id="{01A97B9D-8A1D-AC3F-A081-2A5D82824FC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76" y="1824"/>
                    <a:ext cx="336" cy="144"/>
                    <a:chOff x="576" y="1824"/>
                    <a:chExt cx="336" cy="144"/>
                  </a:xfrm>
                </p:grpSpPr>
                <p:grpSp>
                  <p:nvGrpSpPr>
                    <p:cNvPr id="152" name="Group 125">
                      <a:extLst>
                        <a:ext uri="{FF2B5EF4-FFF2-40B4-BE49-F238E27FC236}">
                          <a16:creationId xmlns:a16="http://schemas.microsoft.com/office/drawing/2014/main" id="{CE5E4CF4-B43A-249C-48DF-B3DA8803D90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76" y="1824"/>
                      <a:ext cx="144" cy="144"/>
                      <a:chOff x="576" y="1824"/>
                      <a:chExt cx="144" cy="144"/>
                    </a:xfrm>
                  </p:grpSpPr>
                  <p:sp>
                    <p:nvSpPr>
                      <p:cNvPr id="158" name="Line 126">
                        <a:extLst>
                          <a:ext uri="{FF2B5EF4-FFF2-40B4-BE49-F238E27FC236}">
                            <a16:creationId xmlns:a16="http://schemas.microsoft.com/office/drawing/2014/main" id="{B32528BD-C39C-C058-908E-AEDFADEE5FEF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76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9" name="Line 127">
                        <a:extLst>
                          <a:ext uri="{FF2B5EF4-FFF2-40B4-BE49-F238E27FC236}">
                            <a16:creationId xmlns:a16="http://schemas.microsoft.com/office/drawing/2014/main" id="{6716C8E3-7EE9-0AEE-58B2-35899AF8F1B2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24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0" name="Line 128">
                        <a:extLst>
                          <a:ext uri="{FF2B5EF4-FFF2-40B4-BE49-F238E27FC236}">
                            <a16:creationId xmlns:a16="http://schemas.microsoft.com/office/drawing/2014/main" id="{AED95792-931D-90C3-A49D-5288BDF6DFA9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2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1" name="Line 129">
                        <a:extLst>
                          <a:ext uri="{FF2B5EF4-FFF2-40B4-BE49-F238E27FC236}">
                            <a16:creationId xmlns:a16="http://schemas.microsoft.com/office/drawing/2014/main" id="{6C8BD603-84CC-AEC4-B9D4-70A6A8C5A2EE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0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53" name="Group 130">
                      <a:extLst>
                        <a:ext uri="{FF2B5EF4-FFF2-40B4-BE49-F238E27FC236}">
                          <a16:creationId xmlns:a16="http://schemas.microsoft.com/office/drawing/2014/main" id="{1ED1B7F3-E58A-C757-2652-C501823DB08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68" y="1824"/>
                      <a:ext cx="144" cy="144"/>
                      <a:chOff x="576" y="1824"/>
                      <a:chExt cx="144" cy="144"/>
                    </a:xfrm>
                  </p:grpSpPr>
                  <p:sp>
                    <p:nvSpPr>
                      <p:cNvPr id="154" name="Line 131">
                        <a:extLst>
                          <a:ext uri="{FF2B5EF4-FFF2-40B4-BE49-F238E27FC236}">
                            <a16:creationId xmlns:a16="http://schemas.microsoft.com/office/drawing/2014/main" id="{DFF3D762-1007-FD88-9356-0BF8B4835A3E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76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5" name="Line 132">
                        <a:extLst>
                          <a:ext uri="{FF2B5EF4-FFF2-40B4-BE49-F238E27FC236}">
                            <a16:creationId xmlns:a16="http://schemas.microsoft.com/office/drawing/2014/main" id="{89148EDD-98E7-7DDF-2256-61C6716DEE08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24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6" name="Line 133">
                        <a:extLst>
                          <a:ext uri="{FF2B5EF4-FFF2-40B4-BE49-F238E27FC236}">
                            <a16:creationId xmlns:a16="http://schemas.microsoft.com/office/drawing/2014/main" id="{B9D4E9ED-E184-67F3-65BB-D6335B459773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2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7" name="Line 134">
                        <a:extLst>
                          <a:ext uri="{FF2B5EF4-FFF2-40B4-BE49-F238E27FC236}">
                            <a16:creationId xmlns:a16="http://schemas.microsoft.com/office/drawing/2014/main" id="{A0052503-FA27-E2CF-9C06-BFF57D7FA93A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0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41" name="Group 135">
                    <a:extLst>
                      <a:ext uri="{FF2B5EF4-FFF2-40B4-BE49-F238E27FC236}">
                        <a16:creationId xmlns:a16="http://schemas.microsoft.com/office/drawing/2014/main" id="{D1660900-B87A-DBC4-D5E1-1C9828D410A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12" y="1824"/>
                    <a:ext cx="336" cy="144"/>
                    <a:chOff x="576" y="1824"/>
                    <a:chExt cx="336" cy="144"/>
                  </a:xfrm>
                </p:grpSpPr>
                <p:grpSp>
                  <p:nvGrpSpPr>
                    <p:cNvPr id="142" name="Group 136">
                      <a:extLst>
                        <a:ext uri="{FF2B5EF4-FFF2-40B4-BE49-F238E27FC236}">
                          <a16:creationId xmlns:a16="http://schemas.microsoft.com/office/drawing/2014/main" id="{3D4891F8-07A7-FDFF-59F8-B4673F256FD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76" y="1824"/>
                      <a:ext cx="144" cy="144"/>
                      <a:chOff x="576" y="1824"/>
                      <a:chExt cx="144" cy="144"/>
                    </a:xfrm>
                  </p:grpSpPr>
                  <p:sp>
                    <p:nvSpPr>
                      <p:cNvPr id="148" name="Line 137">
                        <a:extLst>
                          <a:ext uri="{FF2B5EF4-FFF2-40B4-BE49-F238E27FC236}">
                            <a16:creationId xmlns:a16="http://schemas.microsoft.com/office/drawing/2014/main" id="{0A79DE25-28A4-58E9-A5DA-C2742ACE8DB4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76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49" name="Line 138">
                        <a:extLst>
                          <a:ext uri="{FF2B5EF4-FFF2-40B4-BE49-F238E27FC236}">
                            <a16:creationId xmlns:a16="http://schemas.microsoft.com/office/drawing/2014/main" id="{9A3479E9-3655-C3EE-44A5-942ABD459A0A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24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0" name="Line 139">
                        <a:extLst>
                          <a:ext uri="{FF2B5EF4-FFF2-40B4-BE49-F238E27FC236}">
                            <a16:creationId xmlns:a16="http://schemas.microsoft.com/office/drawing/2014/main" id="{D6EC103B-240C-87BC-A813-9F3B98894905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2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1" name="Line 140">
                        <a:extLst>
                          <a:ext uri="{FF2B5EF4-FFF2-40B4-BE49-F238E27FC236}">
                            <a16:creationId xmlns:a16="http://schemas.microsoft.com/office/drawing/2014/main" id="{CB6157A7-2D03-A99A-D9E6-EABEE8056B1A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0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43" name="Group 141">
                      <a:extLst>
                        <a:ext uri="{FF2B5EF4-FFF2-40B4-BE49-F238E27FC236}">
                          <a16:creationId xmlns:a16="http://schemas.microsoft.com/office/drawing/2014/main" id="{E9AEDFD5-2A3C-EBAB-F250-2A187171104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68" y="1824"/>
                      <a:ext cx="144" cy="144"/>
                      <a:chOff x="576" y="1824"/>
                      <a:chExt cx="144" cy="144"/>
                    </a:xfrm>
                  </p:grpSpPr>
                  <p:sp>
                    <p:nvSpPr>
                      <p:cNvPr id="144" name="Line 142">
                        <a:extLst>
                          <a:ext uri="{FF2B5EF4-FFF2-40B4-BE49-F238E27FC236}">
                            <a16:creationId xmlns:a16="http://schemas.microsoft.com/office/drawing/2014/main" id="{A6858755-54A3-5B57-CE95-635A21C3E376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76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45" name="Line 143">
                        <a:extLst>
                          <a:ext uri="{FF2B5EF4-FFF2-40B4-BE49-F238E27FC236}">
                            <a16:creationId xmlns:a16="http://schemas.microsoft.com/office/drawing/2014/main" id="{686FABF9-12D8-04AE-FDA4-2845ACBC058F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24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46" name="Line 144">
                        <a:extLst>
                          <a:ext uri="{FF2B5EF4-FFF2-40B4-BE49-F238E27FC236}">
                            <a16:creationId xmlns:a16="http://schemas.microsoft.com/office/drawing/2014/main" id="{0608C698-9F97-B215-64D9-6F0351B422C1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2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47" name="Line 145">
                        <a:extLst>
                          <a:ext uri="{FF2B5EF4-FFF2-40B4-BE49-F238E27FC236}">
                            <a16:creationId xmlns:a16="http://schemas.microsoft.com/office/drawing/2014/main" id="{24673544-5CBC-E354-C174-6817D7E268F3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0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117" name="Group 146">
                  <a:extLst>
                    <a:ext uri="{FF2B5EF4-FFF2-40B4-BE49-F238E27FC236}">
                      <a16:creationId xmlns:a16="http://schemas.microsoft.com/office/drawing/2014/main" id="{83163978-A6C2-9692-A7D4-9A879A2954F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200" y="1824"/>
                  <a:ext cx="672" cy="144"/>
                  <a:chOff x="576" y="1824"/>
                  <a:chExt cx="672" cy="144"/>
                </a:xfrm>
              </p:grpSpPr>
              <p:grpSp>
                <p:nvGrpSpPr>
                  <p:cNvPr id="118" name="Group 147">
                    <a:extLst>
                      <a:ext uri="{FF2B5EF4-FFF2-40B4-BE49-F238E27FC236}">
                        <a16:creationId xmlns:a16="http://schemas.microsoft.com/office/drawing/2014/main" id="{08F82AA2-654F-D8FD-A582-19E1953B0BE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76" y="1824"/>
                    <a:ext cx="336" cy="144"/>
                    <a:chOff x="576" y="1824"/>
                    <a:chExt cx="336" cy="144"/>
                  </a:xfrm>
                </p:grpSpPr>
                <p:grpSp>
                  <p:nvGrpSpPr>
                    <p:cNvPr id="130" name="Group 148">
                      <a:extLst>
                        <a:ext uri="{FF2B5EF4-FFF2-40B4-BE49-F238E27FC236}">
                          <a16:creationId xmlns:a16="http://schemas.microsoft.com/office/drawing/2014/main" id="{3117B95B-2456-5167-E9F1-1ECBB3B72AC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76" y="1824"/>
                      <a:ext cx="144" cy="144"/>
                      <a:chOff x="576" y="1824"/>
                      <a:chExt cx="144" cy="144"/>
                    </a:xfrm>
                  </p:grpSpPr>
                  <p:sp>
                    <p:nvSpPr>
                      <p:cNvPr id="136" name="Line 149">
                        <a:extLst>
                          <a:ext uri="{FF2B5EF4-FFF2-40B4-BE49-F238E27FC236}">
                            <a16:creationId xmlns:a16="http://schemas.microsoft.com/office/drawing/2014/main" id="{B677480F-B1F1-E887-1877-16A5D5C7A4DB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76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37" name="Line 150">
                        <a:extLst>
                          <a:ext uri="{FF2B5EF4-FFF2-40B4-BE49-F238E27FC236}">
                            <a16:creationId xmlns:a16="http://schemas.microsoft.com/office/drawing/2014/main" id="{8775BA2E-AC20-FDD0-C41C-E492DCCE023C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24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38" name="Line 151">
                        <a:extLst>
                          <a:ext uri="{FF2B5EF4-FFF2-40B4-BE49-F238E27FC236}">
                            <a16:creationId xmlns:a16="http://schemas.microsoft.com/office/drawing/2014/main" id="{8BB6A7C2-EE3D-A47B-EC4D-264B320F13B2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2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39" name="Line 152">
                        <a:extLst>
                          <a:ext uri="{FF2B5EF4-FFF2-40B4-BE49-F238E27FC236}">
                            <a16:creationId xmlns:a16="http://schemas.microsoft.com/office/drawing/2014/main" id="{53FA4B25-3535-56CB-4D76-C10EAF5B2BC5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0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31" name="Group 153">
                      <a:extLst>
                        <a:ext uri="{FF2B5EF4-FFF2-40B4-BE49-F238E27FC236}">
                          <a16:creationId xmlns:a16="http://schemas.microsoft.com/office/drawing/2014/main" id="{C3F56885-3AA2-439F-D625-C8CDA519E4A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68" y="1824"/>
                      <a:ext cx="144" cy="144"/>
                      <a:chOff x="576" y="1824"/>
                      <a:chExt cx="144" cy="144"/>
                    </a:xfrm>
                  </p:grpSpPr>
                  <p:sp>
                    <p:nvSpPr>
                      <p:cNvPr id="132" name="Line 154">
                        <a:extLst>
                          <a:ext uri="{FF2B5EF4-FFF2-40B4-BE49-F238E27FC236}">
                            <a16:creationId xmlns:a16="http://schemas.microsoft.com/office/drawing/2014/main" id="{70ED2269-F001-9F86-F95D-24F84DE446E7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76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33" name="Line 155">
                        <a:extLst>
                          <a:ext uri="{FF2B5EF4-FFF2-40B4-BE49-F238E27FC236}">
                            <a16:creationId xmlns:a16="http://schemas.microsoft.com/office/drawing/2014/main" id="{3D92EA2B-FAA6-2535-E080-3E43607FA087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24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34" name="Line 156">
                        <a:extLst>
                          <a:ext uri="{FF2B5EF4-FFF2-40B4-BE49-F238E27FC236}">
                            <a16:creationId xmlns:a16="http://schemas.microsoft.com/office/drawing/2014/main" id="{3252F9F9-6841-03AB-BCB8-7B3EC846321E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2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35" name="Line 157">
                        <a:extLst>
                          <a:ext uri="{FF2B5EF4-FFF2-40B4-BE49-F238E27FC236}">
                            <a16:creationId xmlns:a16="http://schemas.microsoft.com/office/drawing/2014/main" id="{ADDC38A7-5475-647B-720D-7766167ADB42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0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19" name="Group 158">
                    <a:extLst>
                      <a:ext uri="{FF2B5EF4-FFF2-40B4-BE49-F238E27FC236}">
                        <a16:creationId xmlns:a16="http://schemas.microsoft.com/office/drawing/2014/main" id="{7232AFF8-12E2-44EC-D4CD-AE10D57A6FD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12" y="1824"/>
                    <a:ext cx="336" cy="144"/>
                    <a:chOff x="576" y="1824"/>
                    <a:chExt cx="336" cy="144"/>
                  </a:xfrm>
                </p:grpSpPr>
                <p:grpSp>
                  <p:nvGrpSpPr>
                    <p:cNvPr id="120" name="Group 159">
                      <a:extLst>
                        <a:ext uri="{FF2B5EF4-FFF2-40B4-BE49-F238E27FC236}">
                          <a16:creationId xmlns:a16="http://schemas.microsoft.com/office/drawing/2014/main" id="{7A2D54EA-825B-C432-7B52-B94350F2EFD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76" y="1824"/>
                      <a:ext cx="144" cy="144"/>
                      <a:chOff x="576" y="1824"/>
                      <a:chExt cx="144" cy="144"/>
                    </a:xfrm>
                  </p:grpSpPr>
                  <p:sp>
                    <p:nvSpPr>
                      <p:cNvPr id="126" name="Line 160">
                        <a:extLst>
                          <a:ext uri="{FF2B5EF4-FFF2-40B4-BE49-F238E27FC236}">
                            <a16:creationId xmlns:a16="http://schemas.microsoft.com/office/drawing/2014/main" id="{24806E0C-E2EB-8D34-10E6-158C72C67CD6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76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7" name="Line 161">
                        <a:extLst>
                          <a:ext uri="{FF2B5EF4-FFF2-40B4-BE49-F238E27FC236}">
                            <a16:creationId xmlns:a16="http://schemas.microsoft.com/office/drawing/2014/main" id="{ED8332BB-42D4-88D6-6C03-159695377350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24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8" name="Line 162">
                        <a:extLst>
                          <a:ext uri="{FF2B5EF4-FFF2-40B4-BE49-F238E27FC236}">
                            <a16:creationId xmlns:a16="http://schemas.microsoft.com/office/drawing/2014/main" id="{2CE8967C-EF23-B122-46F3-183DD5E92CA8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2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9" name="Line 163">
                        <a:extLst>
                          <a:ext uri="{FF2B5EF4-FFF2-40B4-BE49-F238E27FC236}">
                            <a16:creationId xmlns:a16="http://schemas.microsoft.com/office/drawing/2014/main" id="{A66C8946-D070-3FC7-782C-D7169664B9C3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0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21" name="Group 164">
                      <a:extLst>
                        <a:ext uri="{FF2B5EF4-FFF2-40B4-BE49-F238E27FC236}">
                          <a16:creationId xmlns:a16="http://schemas.microsoft.com/office/drawing/2014/main" id="{82D1AE1F-F2B1-8A88-BFB4-D670D9F7FD5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68" y="1824"/>
                      <a:ext cx="144" cy="144"/>
                      <a:chOff x="576" y="1824"/>
                      <a:chExt cx="144" cy="144"/>
                    </a:xfrm>
                  </p:grpSpPr>
                  <p:sp>
                    <p:nvSpPr>
                      <p:cNvPr id="122" name="Line 165">
                        <a:extLst>
                          <a:ext uri="{FF2B5EF4-FFF2-40B4-BE49-F238E27FC236}">
                            <a16:creationId xmlns:a16="http://schemas.microsoft.com/office/drawing/2014/main" id="{B1142AF6-01CA-F4B4-1B7C-A94B59A2B290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76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3" name="Line 166">
                        <a:extLst>
                          <a:ext uri="{FF2B5EF4-FFF2-40B4-BE49-F238E27FC236}">
                            <a16:creationId xmlns:a16="http://schemas.microsoft.com/office/drawing/2014/main" id="{02A7BE5A-4302-C544-48B1-BDF5A7A1E078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24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4" name="Line 167">
                        <a:extLst>
                          <a:ext uri="{FF2B5EF4-FFF2-40B4-BE49-F238E27FC236}">
                            <a16:creationId xmlns:a16="http://schemas.microsoft.com/office/drawing/2014/main" id="{4AF47814-4F90-5A06-4945-C92B98CC24F1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2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5" name="Line 168">
                        <a:extLst>
                          <a:ext uri="{FF2B5EF4-FFF2-40B4-BE49-F238E27FC236}">
                            <a16:creationId xmlns:a16="http://schemas.microsoft.com/office/drawing/2014/main" id="{01C54611-727F-0139-6154-81649FF1D8D4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0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22" name="Group 169">
                <a:extLst>
                  <a:ext uri="{FF2B5EF4-FFF2-40B4-BE49-F238E27FC236}">
                    <a16:creationId xmlns:a16="http://schemas.microsoft.com/office/drawing/2014/main" id="{C33E7A33-A7F0-B575-21A9-DB2B85B3A2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00" y="1824"/>
                <a:ext cx="1296" cy="144"/>
                <a:chOff x="576" y="1824"/>
                <a:chExt cx="1296" cy="144"/>
              </a:xfrm>
            </p:grpSpPr>
            <p:grpSp>
              <p:nvGrpSpPr>
                <p:cNvPr id="70" name="Group 170">
                  <a:extLst>
                    <a:ext uri="{FF2B5EF4-FFF2-40B4-BE49-F238E27FC236}">
                      <a16:creationId xmlns:a16="http://schemas.microsoft.com/office/drawing/2014/main" id="{B641A8C8-FAF3-1209-14C1-21C900416E3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76" y="1824"/>
                  <a:ext cx="672" cy="144"/>
                  <a:chOff x="576" y="1824"/>
                  <a:chExt cx="672" cy="144"/>
                </a:xfrm>
              </p:grpSpPr>
              <p:grpSp>
                <p:nvGrpSpPr>
                  <p:cNvPr id="94" name="Group 171">
                    <a:extLst>
                      <a:ext uri="{FF2B5EF4-FFF2-40B4-BE49-F238E27FC236}">
                        <a16:creationId xmlns:a16="http://schemas.microsoft.com/office/drawing/2014/main" id="{EA9CFB6A-C029-E911-38D0-E966FE1B610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76" y="1824"/>
                    <a:ext cx="336" cy="144"/>
                    <a:chOff x="576" y="1824"/>
                    <a:chExt cx="336" cy="144"/>
                  </a:xfrm>
                </p:grpSpPr>
                <p:grpSp>
                  <p:nvGrpSpPr>
                    <p:cNvPr id="106" name="Group 172">
                      <a:extLst>
                        <a:ext uri="{FF2B5EF4-FFF2-40B4-BE49-F238E27FC236}">
                          <a16:creationId xmlns:a16="http://schemas.microsoft.com/office/drawing/2014/main" id="{238FBC04-0ACE-6D13-29E8-4ED61F173E2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76" y="1824"/>
                      <a:ext cx="144" cy="144"/>
                      <a:chOff x="576" y="1824"/>
                      <a:chExt cx="144" cy="144"/>
                    </a:xfrm>
                  </p:grpSpPr>
                  <p:sp>
                    <p:nvSpPr>
                      <p:cNvPr id="112" name="Line 173">
                        <a:extLst>
                          <a:ext uri="{FF2B5EF4-FFF2-40B4-BE49-F238E27FC236}">
                            <a16:creationId xmlns:a16="http://schemas.microsoft.com/office/drawing/2014/main" id="{5241B641-787E-1D59-18A1-FBE74649BD0C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76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3" name="Line 174">
                        <a:extLst>
                          <a:ext uri="{FF2B5EF4-FFF2-40B4-BE49-F238E27FC236}">
                            <a16:creationId xmlns:a16="http://schemas.microsoft.com/office/drawing/2014/main" id="{076C3475-E739-9B7A-62B8-73E4CA8F9D38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24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4" name="Line 175">
                        <a:extLst>
                          <a:ext uri="{FF2B5EF4-FFF2-40B4-BE49-F238E27FC236}">
                            <a16:creationId xmlns:a16="http://schemas.microsoft.com/office/drawing/2014/main" id="{5ECE499C-B032-79C9-419D-8B2E0527B436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2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5" name="Line 176">
                        <a:extLst>
                          <a:ext uri="{FF2B5EF4-FFF2-40B4-BE49-F238E27FC236}">
                            <a16:creationId xmlns:a16="http://schemas.microsoft.com/office/drawing/2014/main" id="{50584CFA-FC06-A7B9-DCE4-23453A8F0222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0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7" name="Group 177">
                      <a:extLst>
                        <a:ext uri="{FF2B5EF4-FFF2-40B4-BE49-F238E27FC236}">
                          <a16:creationId xmlns:a16="http://schemas.microsoft.com/office/drawing/2014/main" id="{C1952DCB-E8AC-FE5D-A623-25B9B497A14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68" y="1824"/>
                      <a:ext cx="144" cy="144"/>
                      <a:chOff x="576" y="1824"/>
                      <a:chExt cx="144" cy="144"/>
                    </a:xfrm>
                  </p:grpSpPr>
                  <p:sp>
                    <p:nvSpPr>
                      <p:cNvPr id="108" name="Line 178">
                        <a:extLst>
                          <a:ext uri="{FF2B5EF4-FFF2-40B4-BE49-F238E27FC236}">
                            <a16:creationId xmlns:a16="http://schemas.microsoft.com/office/drawing/2014/main" id="{45476694-68A3-216D-E9FA-E8D6A507E56A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76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9" name="Line 179">
                        <a:extLst>
                          <a:ext uri="{FF2B5EF4-FFF2-40B4-BE49-F238E27FC236}">
                            <a16:creationId xmlns:a16="http://schemas.microsoft.com/office/drawing/2014/main" id="{A572B8CE-7C9C-C096-6914-7C7A1563A56B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24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0" name="Line 180">
                        <a:extLst>
                          <a:ext uri="{FF2B5EF4-FFF2-40B4-BE49-F238E27FC236}">
                            <a16:creationId xmlns:a16="http://schemas.microsoft.com/office/drawing/2014/main" id="{70BF908E-0BC0-5FE3-AD66-7B3C5856A55B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2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1" name="Line 181">
                        <a:extLst>
                          <a:ext uri="{FF2B5EF4-FFF2-40B4-BE49-F238E27FC236}">
                            <a16:creationId xmlns:a16="http://schemas.microsoft.com/office/drawing/2014/main" id="{D80AA5C4-EF9B-AD34-082A-8580E5562D24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0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5" name="Group 182">
                    <a:extLst>
                      <a:ext uri="{FF2B5EF4-FFF2-40B4-BE49-F238E27FC236}">
                        <a16:creationId xmlns:a16="http://schemas.microsoft.com/office/drawing/2014/main" id="{D653E1F5-F865-7122-C3BB-BC642277AB6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12" y="1824"/>
                    <a:ext cx="336" cy="144"/>
                    <a:chOff x="576" y="1824"/>
                    <a:chExt cx="336" cy="144"/>
                  </a:xfrm>
                </p:grpSpPr>
                <p:grpSp>
                  <p:nvGrpSpPr>
                    <p:cNvPr id="96" name="Group 183">
                      <a:extLst>
                        <a:ext uri="{FF2B5EF4-FFF2-40B4-BE49-F238E27FC236}">
                          <a16:creationId xmlns:a16="http://schemas.microsoft.com/office/drawing/2014/main" id="{3810550A-972F-E679-CC02-742456547F2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76" y="1824"/>
                      <a:ext cx="144" cy="144"/>
                      <a:chOff x="576" y="1824"/>
                      <a:chExt cx="144" cy="144"/>
                    </a:xfrm>
                  </p:grpSpPr>
                  <p:sp>
                    <p:nvSpPr>
                      <p:cNvPr id="102" name="Line 184">
                        <a:extLst>
                          <a:ext uri="{FF2B5EF4-FFF2-40B4-BE49-F238E27FC236}">
                            <a16:creationId xmlns:a16="http://schemas.microsoft.com/office/drawing/2014/main" id="{8B122033-A83D-BD24-9ABD-3C03ECEA1D2F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76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" name="Line 185">
                        <a:extLst>
                          <a:ext uri="{FF2B5EF4-FFF2-40B4-BE49-F238E27FC236}">
                            <a16:creationId xmlns:a16="http://schemas.microsoft.com/office/drawing/2014/main" id="{476C0CD9-25A1-BBC7-3CF9-B9040605675D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24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" name="Line 186">
                        <a:extLst>
                          <a:ext uri="{FF2B5EF4-FFF2-40B4-BE49-F238E27FC236}">
                            <a16:creationId xmlns:a16="http://schemas.microsoft.com/office/drawing/2014/main" id="{0CEBD0E2-9B80-A16E-FDA3-889739F5ACBB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2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5" name="Line 187">
                        <a:extLst>
                          <a:ext uri="{FF2B5EF4-FFF2-40B4-BE49-F238E27FC236}">
                            <a16:creationId xmlns:a16="http://schemas.microsoft.com/office/drawing/2014/main" id="{23ED07A9-4397-4B02-2044-16D09F139B09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0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7" name="Group 188">
                      <a:extLst>
                        <a:ext uri="{FF2B5EF4-FFF2-40B4-BE49-F238E27FC236}">
                          <a16:creationId xmlns:a16="http://schemas.microsoft.com/office/drawing/2014/main" id="{1A88F1E2-16CF-F895-7575-AAD6F9DEDA4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68" y="1824"/>
                      <a:ext cx="144" cy="144"/>
                      <a:chOff x="576" y="1824"/>
                      <a:chExt cx="144" cy="144"/>
                    </a:xfrm>
                  </p:grpSpPr>
                  <p:sp>
                    <p:nvSpPr>
                      <p:cNvPr id="98" name="Line 189">
                        <a:extLst>
                          <a:ext uri="{FF2B5EF4-FFF2-40B4-BE49-F238E27FC236}">
                            <a16:creationId xmlns:a16="http://schemas.microsoft.com/office/drawing/2014/main" id="{0AF4F398-36F4-6F56-971D-E0E606A15FFC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76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" name="Line 190">
                        <a:extLst>
                          <a:ext uri="{FF2B5EF4-FFF2-40B4-BE49-F238E27FC236}">
                            <a16:creationId xmlns:a16="http://schemas.microsoft.com/office/drawing/2014/main" id="{C853763B-E9B6-B3F5-98A7-660183912AB3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24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" name="Line 191">
                        <a:extLst>
                          <a:ext uri="{FF2B5EF4-FFF2-40B4-BE49-F238E27FC236}">
                            <a16:creationId xmlns:a16="http://schemas.microsoft.com/office/drawing/2014/main" id="{71526399-B8E1-C258-E365-D1BDAA2D0F46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2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" name="Line 192">
                        <a:extLst>
                          <a:ext uri="{FF2B5EF4-FFF2-40B4-BE49-F238E27FC236}">
                            <a16:creationId xmlns:a16="http://schemas.microsoft.com/office/drawing/2014/main" id="{B0FC2A05-D512-300D-153D-FE7750453C21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0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71" name="Group 193">
                  <a:extLst>
                    <a:ext uri="{FF2B5EF4-FFF2-40B4-BE49-F238E27FC236}">
                      <a16:creationId xmlns:a16="http://schemas.microsoft.com/office/drawing/2014/main" id="{0135339E-7A68-1BD3-650A-DB848A8520A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200" y="1824"/>
                  <a:ext cx="672" cy="144"/>
                  <a:chOff x="576" y="1824"/>
                  <a:chExt cx="672" cy="144"/>
                </a:xfrm>
              </p:grpSpPr>
              <p:grpSp>
                <p:nvGrpSpPr>
                  <p:cNvPr id="72" name="Group 194">
                    <a:extLst>
                      <a:ext uri="{FF2B5EF4-FFF2-40B4-BE49-F238E27FC236}">
                        <a16:creationId xmlns:a16="http://schemas.microsoft.com/office/drawing/2014/main" id="{D27262CD-FCED-632F-A574-9C3DCD60042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76" y="1824"/>
                    <a:ext cx="336" cy="144"/>
                    <a:chOff x="576" y="1824"/>
                    <a:chExt cx="336" cy="144"/>
                  </a:xfrm>
                </p:grpSpPr>
                <p:grpSp>
                  <p:nvGrpSpPr>
                    <p:cNvPr id="84" name="Group 195">
                      <a:extLst>
                        <a:ext uri="{FF2B5EF4-FFF2-40B4-BE49-F238E27FC236}">
                          <a16:creationId xmlns:a16="http://schemas.microsoft.com/office/drawing/2014/main" id="{0EF0B025-AEFC-DA58-DEA6-85FCC17EF21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76" y="1824"/>
                      <a:ext cx="144" cy="144"/>
                      <a:chOff x="576" y="1824"/>
                      <a:chExt cx="144" cy="144"/>
                    </a:xfrm>
                  </p:grpSpPr>
                  <p:sp>
                    <p:nvSpPr>
                      <p:cNvPr id="90" name="Line 196">
                        <a:extLst>
                          <a:ext uri="{FF2B5EF4-FFF2-40B4-BE49-F238E27FC236}">
                            <a16:creationId xmlns:a16="http://schemas.microsoft.com/office/drawing/2014/main" id="{7C7DFE8F-22D0-6E9B-4C8F-4BACE0E6C6A9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76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1" name="Line 197">
                        <a:extLst>
                          <a:ext uri="{FF2B5EF4-FFF2-40B4-BE49-F238E27FC236}">
                            <a16:creationId xmlns:a16="http://schemas.microsoft.com/office/drawing/2014/main" id="{6129440A-DBEE-9FFB-4904-D1E0B37D322F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24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2" name="Line 198">
                        <a:extLst>
                          <a:ext uri="{FF2B5EF4-FFF2-40B4-BE49-F238E27FC236}">
                            <a16:creationId xmlns:a16="http://schemas.microsoft.com/office/drawing/2014/main" id="{8B1A2000-6EE7-FAA9-03B9-214584E055A0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2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3" name="Line 199">
                        <a:extLst>
                          <a:ext uri="{FF2B5EF4-FFF2-40B4-BE49-F238E27FC236}">
                            <a16:creationId xmlns:a16="http://schemas.microsoft.com/office/drawing/2014/main" id="{8AA6667D-0060-311E-DCE1-FC5D94CB3466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0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5" name="Group 200">
                      <a:extLst>
                        <a:ext uri="{FF2B5EF4-FFF2-40B4-BE49-F238E27FC236}">
                          <a16:creationId xmlns:a16="http://schemas.microsoft.com/office/drawing/2014/main" id="{845F2436-58BD-F238-DA4D-E932482DE70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68" y="1824"/>
                      <a:ext cx="144" cy="144"/>
                      <a:chOff x="576" y="1824"/>
                      <a:chExt cx="144" cy="144"/>
                    </a:xfrm>
                  </p:grpSpPr>
                  <p:sp>
                    <p:nvSpPr>
                      <p:cNvPr id="86" name="Line 201">
                        <a:extLst>
                          <a:ext uri="{FF2B5EF4-FFF2-40B4-BE49-F238E27FC236}">
                            <a16:creationId xmlns:a16="http://schemas.microsoft.com/office/drawing/2014/main" id="{6D229497-21C8-69AC-BE70-0D2888D26787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76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7" name="Line 202">
                        <a:extLst>
                          <a:ext uri="{FF2B5EF4-FFF2-40B4-BE49-F238E27FC236}">
                            <a16:creationId xmlns:a16="http://schemas.microsoft.com/office/drawing/2014/main" id="{DB59C1AD-3650-EB22-04C2-918AA9EED9EE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24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8" name="Line 203">
                        <a:extLst>
                          <a:ext uri="{FF2B5EF4-FFF2-40B4-BE49-F238E27FC236}">
                            <a16:creationId xmlns:a16="http://schemas.microsoft.com/office/drawing/2014/main" id="{53B7622E-C6A3-6E60-8DBD-A0B74A120D85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2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9" name="Line 204">
                        <a:extLst>
                          <a:ext uri="{FF2B5EF4-FFF2-40B4-BE49-F238E27FC236}">
                            <a16:creationId xmlns:a16="http://schemas.microsoft.com/office/drawing/2014/main" id="{9499B676-C51B-3E9B-BC78-8CFFBDB23D8B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0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73" name="Group 205">
                    <a:extLst>
                      <a:ext uri="{FF2B5EF4-FFF2-40B4-BE49-F238E27FC236}">
                        <a16:creationId xmlns:a16="http://schemas.microsoft.com/office/drawing/2014/main" id="{B838C8FF-3FB1-0B41-5E1B-4F8F8CFD78A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12" y="1824"/>
                    <a:ext cx="336" cy="144"/>
                    <a:chOff x="576" y="1824"/>
                    <a:chExt cx="336" cy="144"/>
                  </a:xfrm>
                </p:grpSpPr>
                <p:grpSp>
                  <p:nvGrpSpPr>
                    <p:cNvPr id="74" name="Group 206">
                      <a:extLst>
                        <a:ext uri="{FF2B5EF4-FFF2-40B4-BE49-F238E27FC236}">
                          <a16:creationId xmlns:a16="http://schemas.microsoft.com/office/drawing/2014/main" id="{0DB1B444-6D88-EA18-39F6-68F1798ADCC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76" y="1824"/>
                      <a:ext cx="144" cy="144"/>
                      <a:chOff x="576" y="1824"/>
                      <a:chExt cx="144" cy="144"/>
                    </a:xfrm>
                  </p:grpSpPr>
                  <p:sp>
                    <p:nvSpPr>
                      <p:cNvPr id="80" name="Line 207">
                        <a:extLst>
                          <a:ext uri="{FF2B5EF4-FFF2-40B4-BE49-F238E27FC236}">
                            <a16:creationId xmlns:a16="http://schemas.microsoft.com/office/drawing/2014/main" id="{17F10CA1-653B-5252-0A1B-CA398B99CDDD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76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1" name="Line 208">
                        <a:extLst>
                          <a:ext uri="{FF2B5EF4-FFF2-40B4-BE49-F238E27FC236}">
                            <a16:creationId xmlns:a16="http://schemas.microsoft.com/office/drawing/2014/main" id="{02F5175C-4DE2-E7BB-3275-6DA08F1666C9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24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2" name="Line 209">
                        <a:extLst>
                          <a:ext uri="{FF2B5EF4-FFF2-40B4-BE49-F238E27FC236}">
                            <a16:creationId xmlns:a16="http://schemas.microsoft.com/office/drawing/2014/main" id="{83D43EF9-7C6B-F870-B8A6-CF3339E1F9B5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2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3" name="Line 210">
                        <a:extLst>
                          <a:ext uri="{FF2B5EF4-FFF2-40B4-BE49-F238E27FC236}">
                            <a16:creationId xmlns:a16="http://schemas.microsoft.com/office/drawing/2014/main" id="{B0C328CF-3DD4-F329-9DEC-CF02FB526A2D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0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75" name="Group 211">
                      <a:extLst>
                        <a:ext uri="{FF2B5EF4-FFF2-40B4-BE49-F238E27FC236}">
                          <a16:creationId xmlns:a16="http://schemas.microsoft.com/office/drawing/2014/main" id="{CDC1C806-28BD-8DEF-7DC1-E0368C6C369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68" y="1824"/>
                      <a:ext cx="144" cy="144"/>
                      <a:chOff x="576" y="1824"/>
                      <a:chExt cx="144" cy="144"/>
                    </a:xfrm>
                  </p:grpSpPr>
                  <p:sp>
                    <p:nvSpPr>
                      <p:cNvPr id="76" name="Line 212">
                        <a:extLst>
                          <a:ext uri="{FF2B5EF4-FFF2-40B4-BE49-F238E27FC236}">
                            <a16:creationId xmlns:a16="http://schemas.microsoft.com/office/drawing/2014/main" id="{5F6CAE9B-B5F4-FFBF-6E54-4BA5CDCD986A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76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7" name="Line 213">
                        <a:extLst>
                          <a:ext uri="{FF2B5EF4-FFF2-40B4-BE49-F238E27FC236}">
                            <a16:creationId xmlns:a16="http://schemas.microsoft.com/office/drawing/2014/main" id="{0165DCC3-BC23-4AD6-3A75-6C442CACC163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24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8" name="Line 214">
                        <a:extLst>
                          <a:ext uri="{FF2B5EF4-FFF2-40B4-BE49-F238E27FC236}">
                            <a16:creationId xmlns:a16="http://schemas.microsoft.com/office/drawing/2014/main" id="{C9F01BBE-3A36-3399-F0AE-FE6BCB40AC3A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2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9" name="Line 215">
                        <a:extLst>
                          <a:ext uri="{FF2B5EF4-FFF2-40B4-BE49-F238E27FC236}">
                            <a16:creationId xmlns:a16="http://schemas.microsoft.com/office/drawing/2014/main" id="{9F1CE216-81E5-D4CF-404B-9E00A5C7E858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0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23" name="Group 216">
                <a:extLst>
                  <a:ext uri="{FF2B5EF4-FFF2-40B4-BE49-F238E27FC236}">
                    <a16:creationId xmlns:a16="http://schemas.microsoft.com/office/drawing/2014/main" id="{9479D0E5-EFB1-AFE9-AD11-7624D4103C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00" y="1824"/>
                <a:ext cx="1296" cy="144"/>
                <a:chOff x="576" y="1824"/>
                <a:chExt cx="1296" cy="144"/>
              </a:xfrm>
            </p:grpSpPr>
            <p:grpSp>
              <p:nvGrpSpPr>
                <p:cNvPr id="24" name="Group 217">
                  <a:extLst>
                    <a:ext uri="{FF2B5EF4-FFF2-40B4-BE49-F238E27FC236}">
                      <a16:creationId xmlns:a16="http://schemas.microsoft.com/office/drawing/2014/main" id="{858E142A-7EBE-DA65-564D-C43F7A8DA76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76" y="1824"/>
                  <a:ext cx="672" cy="144"/>
                  <a:chOff x="576" y="1824"/>
                  <a:chExt cx="672" cy="144"/>
                </a:xfrm>
              </p:grpSpPr>
              <p:grpSp>
                <p:nvGrpSpPr>
                  <p:cNvPr id="48" name="Group 218">
                    <a:extLst>
                      <a:ext uri="{FF2B5EF4-FFF2-40B4-BE49-F238E27FC236}">
                        <a16:creationId xmlns:a16="http://schemas.microsoft.com/office/drawing/2014/main" id="{C275E7DB-3BBC-5EA7-6325-734C67D9ABC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76" y="1824"/>
                    <a:ext cx="336" cy="144"/>
                    <a:chOff x="576" y="1824"/>
                    <a:chExt cx="336" cy="144"/>
                  </a:xfrm>
                </p:grpSpPr>
                <p:grpSp>
                  <p:nvGrpSpPr>
                    <p:cNvPr id="60" name="Group 219">
                      <a:extLst>
                        <a:ext uri="{FF2B5EF4-FFF2-40B4-BE49-F238E27FC236}">
                          <a16:creationId xmlns:a16="http://schemas.microsoft.com/office/drawing/2014/main" id="{F6FAC645-12D9-9C28-5EB5-62BEF809CFA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76" y="1824"/>
                      <a:ext cx="144" cy="144"/>
                      <a:chOff x="576" y="1824"/>
                      <a:chExt cx="144" cy="144"/>
                    </a:xfrm>
                  </p:grpSpPr>
                  <p:sp>
                    <p:nvSpPr>
                      <p:cNvPr id="66" name="Line 220">
                        <a:extLst>
                          <a:ext uri="{FF2B5EF4-FFF2-40B4-BE49-F238E27FC236}">
                            <a16:creationId xmlns:a16="http://schemas.microsoft.com/office/drawing/2014/main" id="{B618C48A-102A-617B-BEC9-DAAE1A3938C7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76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7" name="Line 221">
                        <a:extLst>
                          <a:ext uri="{FF2B5EF4-FFF2-40B4-BE49-F238E27FC236}">
                            <a16:creationId xmlns:a16="http://schemas.microsoft.com/office/drawing/2014/main" id="{3C788D13-42FE-D2BC-B82D-D657D27E8C41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24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8" name="Line 222">
                        <a:extLst>
                          <a:ext uri="{FF2B5EF4-FFF2-40B4-BE49-F238E27FC236}">
                            <a16:creationId xmlns:a16="http://schemas.microsoft.com/office/drawing/2014/main" id="{7D7E3A9A-4FBC-1131-6924-E6E3ECB96035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2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9" name="Line 223">
                        <a:extLst>
                          <a:ext uri="{FF2B5EF4-FFF2-40B4-BE49-F238E27FC236}">
                            <a16:creationId xmlns:a16="http://schemas.microsoft.com/office/drawing/2014/main" id="{37765D25-18F2-FC58-7206-DF06E6CA7563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0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61" name="Group 224">
                      <a:extLst>
                        <a:ext uri="{FF2B5EF4-FFF2-40B4-BE49-F238E27FC236}">
                          <a16:creationId xmlns:a16="http://schemas.microsoft.com/office/drawing/2014/main" id="{58E7D4C6-41E2-F8DF-C251-78939C9F125B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68" y="1824"/>
                      <a:ext cx="144" cy="144"/>
                      <a:chOff x="576" y="1824"/>
                      <a:chExt cx="144" cy="144"/>
                    </a:xfrm>
                  </p:grpSpPr>
                  <p:sp>
                    <p:nvSpPr>
                      <p:cNvPr id="62" name="Line 225">
                        <a:extLst>
                          <a:ext uri="{FF2B5EF4-FFF2-40B4-BE49-F238E27FC236}">
                            <a16:creationId xmlns:a16="http://schemas.microsoft.com/office/drawing/2014/main" id="{FC9D8E36-99A4-7E17-834E-DD649E5CFA06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76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3" name="Line 226">
                        <a:extLst>
                          <a:ext uri="{FF2B5EF4-FFF2-40B4-BE49-F238E27FC236}">
                            <a16:creationId xmlns:a16="http://schemas.microsoft.com/office/drawing/2014/main" id="{D1D258F9-EDAD-C136-34CB-12C2021F0C97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24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4" name="Line 227">
                        <a:extLst>
                          <a:ext uri="{FF2B5EF4-FFF2-40B4-BE49-F238E27FC236}">
                            <a16:creationId xmlns:a16="http://schemas.microsoft.com/office/drawing/2014/main" id="{51E12E72-7C8E-C63A-4961-C1541FC9C111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2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5" name="Line 228">
                        <a:extLst>
                          <a:ext uri="{FF2B5EF4-FFF2-40B4-BE49-F238E27FC236}">
                            <a16:creationId xmlns:a16="http://schemas.microsoft.com/office/drawing/2014/main" id="{4DC51C33-74CC-84DE-4019-74BC63CBD09A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0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49" name="Group 229">
                    <a:extLst>
                      <a:ext uri="{FF2B5EF4-FFF2-40B4-BE49-F238E27FC236}">
                        <a16:creationId xmlns:a16="http://schemas.microsoft.com/office/drawing/2014/main" id="{33F38904-20E5-08C8-71AD-DAF207E516C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12" y="1824"/>
                    <a:ext cx="336" cy="144"/>
                    <a:chOff x="576" y="1824"/>
                    <a:chExt cx="336" cy="144"/>
                  </a:xfrm>
                </p:grpSpPr>
                <p:grpSp>
                  <p:nvGrpSpPr>
                    <p:cNvPr id="50" name="Group 230">
                      <a:extLst>
                        <a:ext uri="{FF2B5EF4-FFF2-40B4-BE49-F238E27FC236}">
                          <a16:creationId xmlns:a16="http://schemas.microsoft.com/office/drawing/2014/main" id="{CBA17DFF-688D-6210-995C-7B3455EF8E6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76" y="1824"/>
                      <a:ext cx="144" cy="144"/>
                      <a:chOff x="576" y="1824"/>
                      <a:chExt cx="144" cy="144"/>
                    </a:xfrm>
                  </p:grpSpPr>
                  <p:sp>
                    <p:nvSpPr>
                      <p:cNvPr id="56" name="Line 231">
                        <a:extLst>
                          <a:ext uri="{FF2B5EF4-FFF2-40B4-BE49-F238E27FC236}">
                            <a16:creationId xmlns:a16="http://schemas.microsoft.com/office/drawing/2014/main" id="{61EB12D8-CDCF-FCD0-B91F-DFA2DBD4887E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76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" name="Line 232">
                        <a:extLst>
                          <a:ext uri="{FF2B5EF4-FFF2-40B4-BE49-F238E27FC236}">
                            <a16:creationId xmlns:a16="http://schemas.microsoft.com/office/drawing/2014/main" id="{90F5D41E-9A4D-987C-CD47-1B318198D5D7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24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8" name="Line 233">
                        <a:extLst>
                          <a:ext uri="{FF2B5EF4-FFF2-40B4-BE49-F238E27FC236}">
                            <a16:creationId xmlns:a16="http://schemas.microsoft.com/office/drawing/2014/main" id="{E65E7EF6-0F5A-ABF1-5CC3-110D910459C4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2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9" name="Line 234">
                        <a:extLst>
                          <a:ext uri="{FF2B5EF4-FFF2-40B4-BE49-F238E27FC236}">
                            <a16:creationId xmlns:a16="http://schemas.microsoft.com/office/drawing/2014/main" id="{C8E0CC71-EFD0-2844-71C8-04ADA0551F99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0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51" name="Group 235">
                      <a:extLst>
                        <a:ext uri="{FF2B5EF4-FFF2-40B4-BE49-F238E27FC236}">
                          <a16:creationId xmlns:a16="http://schemas.microsoft.com/office/drawing/2014/main" id="{764895F4-6D10-FCDF-7FBB-A8BB84A58F7B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68" y="1824"/>
                      <a:ext cx="144" cy="144"/>
                      <a:chOff x="576" y="1824"/>
                      <a:chExt cx="144" cy="144"/>
                    </a:xfrm>
                  </p:grpSpPr>
                  <p:sp>
                    <p:nvSpPr>
                      <p:cNvPr id="52" name="Line 236">
                        <a:extLst>
                          <a:ext uri="{FF2B5EF4-FFF2-40B4-BE49-F238E27FC236}">
                            <a16:creationId xmlns:a16="http://schemas.microsoft.com/office/drawing/2014/main" id="{4851C9E4-AD19-AC04-2E53-977795BDB77B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76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3" name="Line 237">
                        <a:extLst>
                          <a:ext uri="{FF2B5EF4-FFF2-40B4-BE49-F238E27FC236}">
                            <a16:creationId xmlns:a16="http://schemas.microsoft.com/office/drawing/2014/main" id="{06224851-63F2-DFE0-4E14-F47D4EC20A0F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24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4" name="Line 238">
                        <a:extLst>
                          <a:ext uri="{FF2B5EF4-FFF2-40B4-BE49-F238E27FC236}">
                            <a16:creationId xmlns:a16="http://schemas.microsoft.com/office/drawing/2014/main" id="{4E0422E5-6502-B4C0-0C1E-E0B73D8FA96F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2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5" name="Line 239">
                        <a:extLst>
                          <a:ext uri="{FF2B5EF4-FFF2-40B4-BE49-F238E27FC236}">
                            <a16:creationId xmlns:a16="http://schemas.microsoft.com/office/drawing/2014/main" id="{4C3D6711-58BE-26E0-76AD-19EB595AA09A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0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25" name="Group 240">
                  <a:extLst>
                    <a:ext uri="{FF2B5EF4-FFF2-40B4-BE49-F238E27FC236}">
                      <a16:creationId xmlns:a16="http://schemas.microsoft.com/office/drawing/2014/main" id="{B1FC8C1A-BD56-E518-A63C-AB49CCCD698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200" y="1824"/>
                  <a:ext cx="672" cy="144"/>
                  <a:chOff x="576" y="1824"/>
                  <a:chExt cx="672" cy="144"/>
                </a:xfrm>
              </p:grpSpPr>
              <p:grpSp>
                <p:nvGrpSpPr>
                  <p:cNvPr id="26" name="Group 241">
                    <a:extLst>
                      <a:ext uri="{FF2B5EF4-FFF2-40B4-BE49-F238E27FC236}">
                        <a16:creationId xmlns:a16="http://schemas.microsoft.com/office/drawing/2014/main" id="{F8655A80-0E90-377D-ED71-F886B9745A2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76" y="1824"/>
                    <a:ext cx="336" cy="144"/>
                    <a:chOff x="576" y="1824"/>
                    <a:chExt cx="336" cy="144"/>
                  </a:xfrm>
                </p:grpSpPr>
                <p:grpSp>
                  <p:nvGrpSpPr>
                    <p:cNvPr id="38" name="Group 242">
                      <a:extLst>
                        <a:ext uri="{FF2B5EF4-FFF2-40B4-BE49-F238E27FC236}">
                          <a16:creationId xmlns:a16="http://schemas.microsoft.com/office/drawing/2014/main" id="{1FF4AB5F-4953-805E-9FF5-E7A9E4EB6AF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76" y="1824"/>
                      <a:ext cx="144" cy="144"/>
                      <a:chOff x="576" y="1824"/>
                      <a:chExt cx="144" cy="144"/>
                    </a:xfrm>
                  </p:grpSpPr>
                  <p:sp>
                    <p:nvSpPr>
                      <p:cNvPr id="44" name="Line 243">
                        <a:extLst>
                          <a:ext uri="{FF2B5EF4-FFF2-40B4-BE49-F238E27FC236}">
                            <a16:creationId xmlns:a16="http://schemas.microsoft.com/office/drawing/2014/main" id="{688CE393-998F-532B-2992-EDE40748A6BA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76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5" name="Line 244">
                        <a:extLst>
                          <a:ext uri="{FF2B5EF4-FFF2-40B4-BE49-F238E27FC236}">
                            <a16:creationId xmlns:a16="http://schemas.microsoft.com/office/drawing/2014/main" id="{59248F13-5096-074E-B321-CDB8F155D528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24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6" name="Line 245">
                        <a:extLst>
                          <a:ext uri="{FF2B5EF4-FFF2-40B4-BE49-F238E27FC236}">
                            <a16:creationId xmlns:a16="http://schemas.microsoft.com/office/drawing/2014/main" id="{9FE23DF3-AF29-14AA-621C-2B6A788ED19E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2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7" name="Line 246">
                        <a:extLst>
                          <a:ext uri="{FF2B5EF4-FFF2-40B4-BE49-F238E27FC236}">
                            <a16:creationId xmlns:a16="http://schemas.microsoft.com/office/drawing/2014/main" id="{92BE85A3-7995-B26E-B3DB-FF50B3A2CC11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0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39" name="Group 247">
                      <a:extLst>
                        <a:ext uri="{FF2B5EF4-FFF2-40B4-BE49-F238E27FC236}">
                          <a16:creationId xmlns:a16="http://schemas.microsoft.com/office/drawing/2014/main" id="{550570E2-3111-42AE-77A9-D679B03ADB0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68" y="1824"/>
                      <a:ext cx="144" cy="144"/>
                      <a:chOff x="576" y="1824"/>
                      <a:chExt cx="144" cy="144"/>
                    </a:xfrm>
                  </p:grpSpPr>
                  <p:sp>
                    <p:nvSpPr>
                      <p:cNvPr id="40" name="Line 248">
                        <a:extLst>
                          <a:ext uri="{FF2B5EF4-FFF2-40B4-BE49-F238E27FC236}">
                            <a16:creationId xmlns:a16="http://schemas.microsoft.com/office/drawing/2014/main" id="{95C159A9-471F-8D5A-E5F3-9FF57F7FD983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76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1" name="Line 249">
                        <a:extLst>
                          <a:ext uri="{FF2B5EF4-FFF2-40B4-BE49-F238E27FC236}">
                            <a16:creationId xmlns:a16="http://schemas.microsoft.com/office/drawing/2014/main" id="{2F32BAE3-C666-A413-E4CA-CD80CAE524C9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24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2" name="Line 250">
                        <a:extLst>
                          <a:ext uri="{FF2B5EF4-FFF2-40B4-BE49-F238E27FC236}">
                            <a16:creationId xmlns:a16="http://schemas.microsoft.com/office/drawing/2014/main" id="{1C9D8942-C8AE-3540-42C4-E36ACB3D9994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2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3" name="Line 251">
                        <a:extLst>
                          <a:ext uri="{FF2B5EF4-FFF2-40B4-BE49-F238E27FC236}">
                            <a16:creationId xmlns:a16="http://schemas.microsoft.com/office/drawing/2014/main" id="{08E3C94F-5473-5D7D-05E2-16599718F96F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0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7" name="Group 252">
                    <a:extLst>
                      <a:ext uri="{FF2B5EF4-FFF2-40B4-BE49-F238E27FC236}">
                        <a16:creationId xmlns:a16="http://schemas.microsoft.com/office/drawing/2014/main" id="{6A6148EE-A0E2-1315-1C5F-3E95C242ADB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12" y="1824"/>
                    <a:ext cx="336" cy="144"/>
                    <a:chOff x="576" y="1824"/>
                    <a:chExt cx="336" cy="144"/>
                  </a:xfrm>
                </p:grpSpPr>
                <p:grpSp>
                  <p:nvGrpSpPr>
                    <p:cNvPr id="28" name="Group 253">
                      <a:extLst>
                        <a:ext uri="{FF2B5EF4-FFF2-40B4-BE49-F238E27FC236}">
                          <a16:creationId xmlns:a16="http://schemas.microsoft.com/office/drawing/2014/main" id="{36D5B10C-8762-C8B8-57C5-7C0A6D13724B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76" y="1824"/>
                      <a:ext cx="144" cy="144"/>
                      <a:chOff x="576" y="1824"/>
                      <a:chExt cx="144" cy="144"/>
                    </a:xfrm>
                  </p:grpSpPr>
                  <p:sp>
                    <p:nvSpPr>
                      <p:cNvPr id="34" name="Line 254">
                        <a:extLst>
                          <a:ext uri="{FF2B5EF4-FFF2-40B4-BE49-F238E27FC236}">
                            <a16:creationId xmlns:a16="http://schemas.microsoft.com/office/drawing/2014/main" id="{0C9D18A8-9B99-366F-2233-C92858ECD104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76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5" name="Line 255">
                        <a:extLst>
                          <a:ext uri="{FF2B5EF4-FFF2-40B4-BE49-F238E27FC236}">
                            <a16:creationId xmlns:a16="http://schemas.microsoft.com/office/drawing/2014/main" id="{3B63E9CD-9B6A-0C62-5AB2-132CF993DE9C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24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6" name="Line 256">
                        <a:extLst>
                          <a:ext uri="{FF2B5EF4-FFF2-40B4-BE49-F238E27FC236}">
                            <a16:creationId xmlns:a16="http://schemas.microsoft.com/office/drawing/2014/main" id="{7A33B0D2-BEAB-3BAC-826B-5DE02489E266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2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7" name="Line 257">
                        <a:extLst>
                          <a:ext uri="{FF2B5EF4-FFF2-40B4-BE49-F238E27FC236}">
                            <a16:creationId xmlns:a16="http://schemas.microsoft.com/office/drawing/2014/main" id="{F2CDB576-6A16-5F63-AD8D-10EB7BA1F582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0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9" name="Group 258">
                      <a:extLst>
                        <a:ext uri="{FF2B5EF4-FFF2-40B4-BE49-F238E27FC236}">
                          <a16:creationId xmlns:a16="http://schemas.microsoft.com/office/drawing/2014/main" id="{B10AA796-A0B7-27BE-58F0-76785131288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68" y="1824"/>
                      <a:ext cx="144" cy="144"/>
                      <a:chOff x="576" y="1824"/>
                      <a:chExt cx="144" cy="144"/>
                    </a:xfrm>
                  </p:grpSpPr>
                  <p:sp>
                    <p:nvSpPr>
                      <p:cNvPr id="30" name="Line 259">
                        <a:extLst>
                          <a:ext uri="{FF2B5EF4-FFF2-40B4-BE49-F238E27FC236}">
                            <a16:creationId xmlns:a16="http://schemas.microsoft.com/office/drawing/2014/main" id="{06C885AF-D1AF-2753-983B-AC46BDD0175B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76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" name="Line 260">
                        <a:extLst>
                          <a:ext uri="{FF2B5EF4-FFF2-40B4-BE49-F238E27FC236}">
                            <a16:creationId xmlns:a16="http://schemas.microsoft.com/office/drawing/2014/main" id="{AC2A76B0-7874-13DA-223C-0874F671A79D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24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2" name="Line 261">
                        <a:extLst>
                          <a:ext uri="{FF2B5EF4-FFF2-40B4-BE49-F238E27FC236}">
                            <a16:creationId xmlns:a16="http://schemas.microsoft.com/office/drawing/2014/main" id="{11A91DF4-4F52-79AD-84D2-B5A9C2D5D5E5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2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3" name="Line 262">
                        <a:extLst>
                          <a:ext uri="{FF2B5EF4-FFF2-40B4-BE49-F238E27FC236}">
                            <a16:creationId xmlns:a16="http://schemas.microsoft.com/office/drawing/2014/main" id="{A16A847A-C1D5-A1DC-48DD-AA6C50435CEA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0" y="1824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99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</p:grpSp>
        <p:sp>
          <p:nvSpPr>
            <p:cNvPr id="10" name="Text Box 263">
              <a:extLst>
                <a:ext uri="{FF2B5EF4-FFF2-40B4-BE49-F238E27FC236}">
                  <a16:creationId xmlns:a16="http://schemas.microsoft.com/office/drawing/2014/main" id="{61208FA8-74B7-8F04-AD8F-60B866033B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61" y="1639"/>
              <a:ext cx="1008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dirty="0">
                  <a:latin typeface="Arial" panose="020B0604020202020204" pitchFamily="34" charset="0"/>
                </a:rPr>
                <a:t>Sample Pulses</a:t>
              </a:r>
            </a:p>
          </p:txBody>
        </p:sp>
        <p:sp>
          <p:nvSpPr>
            <p:cNvPr id="11" name="Line 264">
              <a:extLst>
                <a:ext uri="{FF2B5EF4-FFF2-40B4-BE49-F238E27FC236}">
                  <a16:creationId xmlns:a16="http://schemas.microsoft.com/office/drawing/2014/main" id="{58ADFA50-6D00-794F-B46A-7AADC3120C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1824"/>
              <a:ext cx="0" cy="144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265">
              <a:extLst>
                <a:ext uri="{FF2B5EF4-FFF2-40B4-BE49-F238E27FC236}">
                  <a16:creationId xmlns:a16="http://schemas.microsoft.com/office/drawing/2014/main" id="{70D1B9C8-C1A6-66BA-D50E-EB0966AE48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1824"/>
              <a:ext cx="0" cy="144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266">
              <a:extLst>
                <a:ext uri="{FF2B5EF4-FFF2-40B4-BE49-F238E27FC236}">
                  <a16:creationId xmlns:a16="http://schemas.microsoft.com/office/drawing/2014/main" id="{3B4F539D-E374-3C7D-3501-61DEB5551A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4" y="1824"/>
              <a:ext cx="0" cy="144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267">
              <a:extLst>
                <a:ext uri="{FF2B5EF4-FFF2-40B4-BE49-F238E27FC236}">
                  <a16:creationId xmlns:a16="http://schemas.microsoft.com/office/drawing/2014/main" id="{9817D26E-D6B4-35C3-2117-0345A438A0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1824"/>
              <a:ext cx="0" cy="144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268">
              <a:extLst>
                <a:ext uri="{FF2B5EF4-FFF2-40B4-BE49-F238E27FC236}">
                  <a16:creationId xmlns:a16="http://schemas.microsoft.com/office/drawing/2014/main" id="{93CA5213-D42E-117A-5D9C-C68AAAAD33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6" y="1824"/>
              <a:ext cx="0" cy="144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269">
              <a:extLst>
                <a:ext uri="{FF2B5EF4-FFF2-40B4-BE49-F238E27FC236}">
                  <a16:creationId xmlns:a16="http://schemas.microsoft.com/office/drawing/2014/main" id="{E7E86A41-8B40-74F4-DBC7-B1DE89EFD6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0" y="1824"/>
              <a:ext cx="0" cy="144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270">
              <a:extLst>
                <a:ext uri="{FF2B5EF4-FFF2-40B4-BE49-F238E27FC236}">
                  <a16:creationId xmlns:a16="http://schemas.microsoft.com/office/drawing/2014/main" id="{EC2E138A-951C-26F3-C674-6E80FC59D9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72" y="1824"/>
              <a:ext cx="0" cy="144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1" name="TextBox 270">
            <a:extLst>
              <a:ext uri="{FF2B5EF4-FFF2-40B4-BE49-F238E27FC236}">
                <a16:creationId xmlns:a16="http://schemas.microsoft.com/office/drawing/2014/main" id="{15FDEFDF-2160-2780-A809-EE2633C28D9F}"/>
              </a:ext>
            </a:extLst>
          </p:cNvPr>
          <p:cNvSpPr txBox="1"/>
          <p:nvPr/>
        </p:nvSpPr>
        <p:spPr>
          <a:xfrm>
            <a:off x="304800" y="5543048"/>
            <a:ext cx="8534400" cy="139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64600"/>
              </a:buClr>
              <a:buSzPts val="28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After the initial Tx pulse and a delay, the outputs of the Rx are sampled in a continuous manner as indicated by the sample pulses. Red sample pulses represent the first sample for each of the Tx pulses. During a beam sounding multiple sequences are transmitted and integrated.</a:t>
            </a:r>
          </a:p>
          <a:p>
            <a:pPr indent="-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ts val="2800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21712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0C16C3-1936-40B5-A236-5CDC47AF271A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5417293" y="1310065"/>
            <a:ext cx="3505200" cy="4724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A radar scan consists of 16 beam soundings stepped in azimuth</a:t>
            </a:r>
          </a:p>
          <a:p>
            <a:pPr algn="just">
              <a:spcBef>
                <a:spcPts val="0"/>
              </a:spcBef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The figure shows a 2-min scan of  Doppler velocity</a:t>
            </a:r>
          </a:p>
          <a:p>
            <a:pPr algn="just">
              <a:spcBef>
                <a:spcPts val="0"/>
              </a:spcBef>
            </a:pPr>
            <a:r>
              <a:rPr lang="en-US" sz="1800" kern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</a:t>
            </a: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 = Velocity toward radar</a:t>
            </a:r>
          </a:p>
          <a:p>
            <a:pPr algn="just">
              <a:spcBef>
                <a:spcPts val="0"/>
              </a:spcBef>
            </a:pPr>
            <a:r>
              <a:rPr lang="en-US" sz="1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8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yellow</a:t>
            </a: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 = Velocity away </a:t>
            </a:r>
          </a:p>
          <a:p>
            <a:pPr algn="just">
              <a:spcBef>
                <a:spcPts val="0"/>
              </a:spcBef>
            </a:pPr>
            <a:r>
              <a:rPr lang="en-US" sz="1800" kern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Gray</a:t>
            </a: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 = Backscatter from ground (very low Doppler velocity)</a:t>
            </a:r>
          </a:p>
          <a:p>
            <a:pPr algn="just">
              <a:spcBef>
                <a:spcPts val="0"/>
              </a:spcBef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Measurements are obtained at altitudes of 90 - 400 km</a:t>
            </a:r>
          </a:p>
          <a:p>
            <a:pPr algn="just">
              <a:spcBef>
                <a:spcPts val="0"/>
              </a:spcBef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Maximum range &gt; 2500 km</a:t>
            </a:r>
          </a:p>
          <a:p>
            <a:pPr algn="just">
              <a:spcBef>
                <a:spcPts val="0"/>
              </a:spcBef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Maximum velocity &gt; 2 km/s</a:t>
            </a:r>
          </a:p>
        </p:txBody>
      </p: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228600" y="1066800"/>
            <a:ext cx="5181600" cy="5638800"/>
            <a:chOff x="864" y="768"/>
            <a:chExt cx="3648" cy="3522"/>
          </a:xfrm>
        </p:grpSpPr>
        <p:pic>
          <p:nvPicPr>
            <p:cNvPr id="5" name="Picture 5" descr="11Jan2001-Kap-los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64" y="768"/>
              <a:ext cx="3648" cy="3522"/>
            </a:xfrm>
            <a:prstGeom prst="rect">
              <a:avLst/>
            </a:prstGeom>
            <a:noFill/>
          </p:spPr>
        </p:pic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12" y="768"/>
              <a:ext cx="607" cy="86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1293" y="768"/>
              <a:ext cx="3219" cy="211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b="1" dirty="0">
                  <a:latin typeface="Arial" charset="0"/>
                </a:rPr>
                <a:t>January 11, 2001	  01:10:00 – 01:11:47 UT</a:t>
              </a:r>
            </a:p>
          </p:txBody>
        </p:sp>
      </p:grpSp>
      <p:sp>
        <p:nvSpPr>
          <p:cNvPr id="8" name="Down Arrow 7"/>
          <p:cNvSpPr/>
          <p:nvPr/>
        </p:nvSpPr>
        <p:spPr bwMode="auto">
          <a:xfrm rot="-960000">
            <a:off x="2912983" y="2837050"/>
            <a:ext cx="242967" cy="817565"/>
          </a:xfrm>
          <a:prstGeom prst="downArrow">
            <a:avLst/>
          </a:prstGeom>
          <a:solidFill>
            <a:srgbClr val="CC00CC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Down Arrow 8"/>
          <p:cNvSpPr/>
          <p:nvPr/>
        </p:nvSpPr>
        <p:spPr bwMode="auto">
          <a:xfrm rot="7320000">
            <a:off x="2004070" y="3089851"/>
            <a:ext cx="241987" cy="906898"/>
          </a:xfrm>
          <a:prstGeom prst="downArrow">
            <a:avLst/>
          </a:prstGeom>
          <a:solidFill>
            <a:srgbClr val="CC00CC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581442" y="3124200"/>
            <a:ext cx="1142958" cy="30480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1-1/2 hop </a:t>
            </a: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3581442" y="4343400"/>
            <a:ext cx="1031566" cy="26670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1/2 hop</a:t>
            </a: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9472" y="5943600"/>
            <a:ext cx="5064528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1800" b="1" dirty="0"/>
              <a:t>1 Radar, 2-minutes of Line-of-Sight Doppler Data</a:t>
            </a: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3581400" y="3733800"/>
            <a:ext cx="1676400" cy="30480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en-US" sz="1800" b="1" dirty="0">
                <a:latin typeface="Calibri" pitchFamily="34" charset="0"/>
                <a:cs typeface="Arial" pitchFamily="34" charset="0"/>
              </a:rPr>
              <a:t>Ground Scatter</a:t>
            </a: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 err="1"/>
              <a:t>SuperDARN</a:t>
            </a:r>
            <a:r>
              <a:rPr lang="en-US" dirty="0"/>
              <a:t> Data: Single Radar Doppler Map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40CC68-C940-13A3-4591-A7E8BF8AB70A}"/>
              </a:ext>
            </a:extLst>
          </p:cNvPr>
          <p:cNvSpPr txBox="1"/>
          <p:nvPr/>
        </p:nvSpPr>
        <p:spPr>
          <a:xfrm>
            <a:off x="684767" y="5252343"/>
            <a:ext cx="27238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Kapuskasing Radar (KAP)</a:t>
            </a:r>
          </a:p>
        </p:txBody>
      </p:sp>
    </p:spTree>
    <p:extLst>
      <p:ext uri="{BB962C8B-B14F-4D97-AF65-F5344CB8AC3E}">
        <p14:creationId xmlns:p14="http://schemas.microsoft.com/office/powerpoint/2010/main" val="891863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20010111_00-06_kap_beam6"/>
          <p:cNvPicPr>
            <a:picLocks noChangeAspect="1" noChangeArrowheads="1"/>
          </p:cNvPicPr>
          <p:nvPr/>
        </p:nvPicPr>
        <p:blipFill>
          <a:blip r:embed="rId2" cstate="print"/>
          <a:srcRect l="3334" t="20000" r="1935"/>
          <a:stretch>
            <a:fillRect/>
          </a:stretch>
        </p:blipFill>
        <p:spPr>
          <a:xfrm>
            <a:off x="0" y="1066800"/>
            <a:ext cx="9144000" cy="5791200"/>
          </a:xfrm>
          <a:prstGeom prst="rect">
            <a:avLst/>
          </a:prstGeom>
          <a:noFill/>
          <a:ln/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0C16C3-1936-40B5-A236-5CDC47AF271A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43000" y="6031468"/>
            <a:ext cx="6426708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800" b="1" dirty="0"/>
              <a:t>Single beam range-time series (Power, Doppler, Spectral Width)</a:t>
            </a:r>
          </a:p>
        </p:txBody>
      </p:sp>
      <p:sp>
        <p:nvSpPr>
          <p:cNvPr id="5" name="Right Arrow 4"/>
          <p:cNvSpPr/>
          <p:nvPr/>
        </p:nvSpPr>
        <p:spPr bwMode="auto">
          <a:xfrm>
            <a:off x="6629400" y="1295400"/>
            <a:ext cx="978408" cy="637032"/>
          </a:xfrm>
          <a:prstGeom prst="rightArrow">
            <a:avLst/>
          </a:prstGeom>
          <a:solidFill>
            <a:srgbClr val="FFC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/>
              <a:t> </a:t>
            </a:r>
            <a:r>
              <a:rPr lang="en-US" sz="1800" b="1" dirty="0"/>
              <a:t>Time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Right Arrow 5"/>
          <p:cNvSpPr/>
          <p:nvPr/>
        </p:nvSpPr>
        <p:spPr bwMode="auto">
          <a:xfrm rot="16200000">
            <a:off x="657392" y="1566124"/>
            <a:ext cx="1199816" cy="685800"/>
          </a:xfrm>
          <a:prstGeom prst="rightArrow">
            <a:avLst/>
          </a:prstGeom>
          <a:solidFill>
            <a:srgbClr val="FFC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b="1" dirty="0"/>
              <a:t>Range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600201" y="3429000"/>
            <a:ext cx="1295399" cy="294695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1-1/2 hop</a:t>
            </a: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581400" y="4105543"/>
            <a:ext cx="1066800" cy="26670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1/2 hop</a:t>
            </a: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1"/>
          <p:cNvSpPr txBox="1">
            <a:spLocks noChangeArrowheads="1"/>
          </p:cNvSpPr>
          <p:nvPr/>
        </p:nvSpPr>
        <p:spPr bwMode="auto">
          <a:xfrm>
            <a:off x="4648200" y="3421310"/>
            <a:ext cx="1676400" cy="35059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effectLst/>
                <a:latin typeface="Calibri" pitchFamily="34" charset="0"/>
                <a:cs typeface="Arial" pitchFamily="34" charset="0"/>
              </a:rPr>
              <a:t>Ground Scatter</a:t>
            </a:r>
            <a:endParaRPr kumimoji="0" lang="en-US" sz="1800" b="1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-5400000">
            <a:off x="8109490" y="1867089"/>
            <a:ext cx="88357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Power</a:t>
            </a:r>
          </a:p>
        </p:txBody>
      </p:sp>
      <p:sp>
        <p:nvSpPr>
          <p:cNvPr id="11" name="TextBox 10"/>
          <p:cNvSpPr txBox="1"/>
          <p:nvPr/>
        </p:nvSpPr>
        <p:spPr>
          <a:xfrm rot="-5400000">
            <a:off x="8070428" y="3476730"/>
            <a:ext cx="104658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1" dirty="0"/>
              <a:t>Doppler Velocity</a:t>
            </a:r>
          </a:p>
        </p:txBody>
      </p:sp>
      <p:sp>
        <p:nvSpPr>
          <p:cNvPr id="12" name="TextBox 11"/>
          <p:cNvSpPr txBox="1"/>
          <p:nvPr/>
        </p:nvSpPr>
        <p:spPr>
          <a:xfrm rot="-5400000">
            <a:off x="8079047" y="5402637"/>
            <a:ext cx="106311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b="1" dirty="0"/>
              <a:t>Spectral </a:t>
            </a:r>
          </a:p>
          <a:p>
            <a:r>
              <a:rPr lang="en-US" sz="1800" b="1" dirty="0"/>
              <a:t>Width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 err="1"/>
              <a:t>SuperDARN</a:t>
            </a:r>
            <a:r>
              <a:rPr lang="en-US" dirty="0"/>
              <a:t> Data: Single-Beam Time-Series</a:t>
            </a:r>
          </a:p>
        </p:txBody>
      </p:sp>
    </p:spTree>
    <p:extLst>
      <p:ext uri="{BB962C8B-B14F-4D97-AF65-F5344CB8AC3E}">
        <p14:creationId xmlns:p14="http://schemas.microsoft.com/office/powerpoint/2010/main" val="2625095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0C16C3-1936-40B5-A236-5CDC47AF271A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Example of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SuperDARN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HF Radar Operations: Observing Traveling Ionospheric Disturbances (TIDs) using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Groundscatter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gbr7.png">
            <a:extLst>
              <a:ext uri="{FF2B5EF4-FFF2-40B4-BE49-F238E27FC236}">
                <a16:creationId xmlns:a16="http://schemas.microsoft.com/office/drawing/2014/main" id="{A8FCA375-EDED-27D3-39E9-E22F16BDACA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9011" y="1295400"/>
            <a:ext cx="3920589" cy="3340393"/>
          </a:xfrm>
          <a:prstGeom prst="rect">
            <a:avLst/>
          </a:prstGeom>
        </p:spPr>
      </p:pic>
      <p:pic>
        <p:nvPicPr>
          <p:cNvPr id="5" name="Content Placeholder 7" descr="scan.gif">
            <a:extLst>
              <a:ext uri="{FF2B5EF4-FFF2-40B4-BE49-F238E27FC236}">
                <a16:creationId xmlns:a16="http://schemas.microsoft.com/office/drawing/2014/main" id="{BF3FFD94-000B-89A6-6D0F-CB86BC79DD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FFC"/>
              </a:clrFrom>
              <a:clrTo>
                <a:srgbClr val="FEFF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1225160"/>
            <a:ext cx="4058650" cy="2895600"/>
          </a:xfrm>
          <a:prstGeom prst="rect">
            <a:avLst/>
          </a:prstGeom>
        </p:spPr>
      </p:pic>
      <p:pic>
        <p:nvPicPr>
          <p:cNvPr id="6" name="Picture 5" descr="rti.gif">
            <a:extLst>
              <a:ext uri="{FF2B5EF4-FFF2-40B4-BE49-F238E27FC236}">
                <a16:creationId xmlns:a16="http://schemas.microsoft.com/office/drawing/2014/main" id="{C197D9BC-CCA9-5274-CE14-A0E05A3503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24402" y="4441569"/>
            <a:ext cx="4377961" cy="20896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DE6FA9-7E1E-60A3-F2A6-F64231CAE810}"/>
              </a:ext>
            </a:extLst>
          </p:cNvPr>
          <p:cNvSpPr txBox="1"/>
          <p:nvPr/>
        </p:nvSpPr>
        <p:spPr>
          <a:xfrm>
            <a:off x="499011" y="4738030"/>
            <a:ext cx="4072989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1) Scanning pattern of radar with single beam indicated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2) Movie of b/s power returned over a portion of the field of view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3) Time series of b/s power returned on the single beam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DA672B-75B6-BEEA-78A9-93FD18077C86}"/>
              </a:ext>
            </a:extLst>
          </p:cNvPr>
          <p:cNvSpPr txBox="1"/>
          <p:nvPr/>
        </p:nvSpPr>
        <p:spPr>
          <a:xfrm>
            <a:off x="609600" y="3793558"/>
            <a:ext cx="25442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Goose Bay Radar (GBR)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19 November 2010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8BFE01-B82D-D706-32DB-ED3D303BDB84}"/>
              </a:ext>
            </a:extLst>
          </p:cNvPr>
          <p:cNvSpPr txBox="1"/>
          <p:nvPr/>
        </p:nvSpPr>
        <p:spPr>
          <a:xfrm>
            <a:off x="163227" y="1214373"/>
            <a:ext cx="356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3AABC3-A6C9-60FE-8A3E-74B860D71C59}"/>
              </a:ext>
            </a:extLst>
          </p:cNvPr>
          <p:cNvSpPr txBox="1"/>
          <p:nvPr/>
        </p:nvSpPr>
        <p:spPr>
          <a:xfrm>
            <a:off x="4685308" y="1225160"/>
            <a:ext cx="356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EE3D09-9CD4-EDE1-C38C-8F239020ADD0}"/>
              </a:ext>
            </a:extLst>
          </p:cNvPr>
          <p:cNvSpPr txBox="1"/>
          <p:nvPr/>
        </p:nvSpPr>
        <p:spPr>
          <a:xfrm>
            <a:off x="4687292" y="4082519"/>
            <a:ext cx="356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58545E-46FD-9C6C-3B71-C8C78E96C77F}"/>
              </a:ext>
            </a:extLst>
          </p:cNvPr>
          <p:cNvSpPr txBox="1"/>
          <p:nvPr/>
        </p:nvSpPr>
        <p:spPr>
          <a:xfrm>
            <a:off x="2895600" y="6384409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1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Frissell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9047189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381000"/>
            <a:ext cx="8077200" cy="60960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HF Ray Paths during TID / Atmospheric Gravity Wave Event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Atmospheric Gravity Waves</a:t>
            </a:r>
          </a:p>
        </p:txBody>
      </p:sp>
      <p:pic>
        <p:nvPicPr>
          <p:cNvPr id="6" name="Picture 5" descr="Screen Shot 2011-10-11 at 10.12.54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6635496" cy="4800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15000" y="6172200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Bristow et al.,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1994]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477000" y="1295400"/>
            <a:ext cx="2590800" cy="106680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Atmospheric Gravity Wave (AGW)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auses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moving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onospheric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concavities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438400" y="1524000"/>
            <a:ext cx="4038600" cy="990600"/>
          </a:xfrm>
          <a:prstGeom prst="straightConnector1">
            <a:avLst/>
          </a:prstGeom>
          <a:ln w="53975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3429000" y="1524000"/>
            <a:ext cx="3048000" cy="990600"/>
          </a:xfrm>
          <a:prstGeom prst="straightConnector1">
            <a:avLst/>
          </a:prstGeom>
          <a:ln w="53975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5257800" y="5029200"/>
            <a:ext cx="914400" cy="457200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2438400" y="1600200"/>
            <a:ext cx="3962400" cy="914400"/>
          </a:xfrm>
          <a:prstGeom prst="straightConnector1">
            <a:avLst/>
          </a:prstGeom>
          <a:ln w="53975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3276600" y="5029200"/>
            <a:ext cx="914400" cy="457200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477000" y="3200400"/>
            <a:ext cx="2590800" cy="182880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Concavities focus radar beams, therefore resulting in stronger backscatter at these locations.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5638800" y="4038600"/>
            <a:ext cx="838200" cy="914400"/>
          </a:xfrm>
          <a:prstGeom prst="straightConnector1">
            <a:avLst/>
          </a:prstGeom>
          <a:ln w="53975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3733800" y="3581400"/>
            <a:ext cx="2743200" cy="1371600"/>
          </a:xfrm>
          <a:prstGeom prst="straightConnector1">
            <a:avLst/>
          </a:prstGeom>
          <a:ln w="53975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68905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</p:spPr>
        <p:txBody>
          <a:bodyPr/>
          <a:lstStyle/>
          <a:p>
            <a:fld id="{8E0C16C3-1936-40B5-A236-5CDC47AF271A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-4713" y="745105"/>
            <a:ext cx="9144000" cy="914400"/>
          </a:xfrm>
          <a:prstGeom prst="rect">
            <a:avLst/>
          </a:prstGeom>
        </p:spPr>
        <p:txBody>
          <a:bodyPr anchor="ctr"/>
          <a:lstStyle/>
          <a:p>
            <a:r>
              <a:rPr lang="en-US" dirty="0" err="1"/>
              <a:t>SuperDARN</a:t>
            </a:r>
            <a:r>
              <a:rPr lang="en-US" dirty="0"/>
              <a:t>: A Brief History</a:t>
            </a:r>
          </a:p>
        </p:txBody>
      </p:sp>
      <p:grpSp>
        <p:nvGrpSpPr>
          <p:cNvPr id="3" name="Group 31">
            <a:extLst>
              <a:ext uri="{FF2B5EF4-FFF2-40B4-BE49-F238E27FC236}">
                <a16:creationId xmlns:a16="http://schemas.microsoft.com/office/drawing/2014/main" id="{F479F227-C935-E09D-A372-06923FA8BDBF}"/>
              </a:ext>
            </a:extLst>
          </p:cNvPr>
          <p:cNvGrpSpPr>
            <a:grpSpLocks/>
          </p:cNvGrpSpPr>
          <p:nvPr/>
        </p:nvGrpSpPr>
        <p:grpSpPr bwMode="auto">
          <a:xfrm>
            <a:off x="439928" y="2405330"/>
            <a:ext cx="4970271" cy="3538270"/>
            <a:chOff x="231" y="1456"/>
            <a:chExt cx="5760" cy="3128"/>
          </a:xfrm>
        </p:grpSpPr>
        <p:pic>
          <p:nvPicPr>
            <p:cNvPr id="4" name="Picture 32" descr="Antenna &amp;I">
              <a:extLst>
                <a:ext uri="{FF2B5EF4-FFF2-40B4-BE49-F238E27FC236}">
                  <a16:creationId xmlns:a16="http://schemas.microsoft.com/office/drawing/2014/main" id="{8151B918-C2A5-75E5-2B83-8E918906C2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 t="14815"/>
            <a:stretch>
              <a:fillRect/>
            </a:stretch>
          </p:blipFill>
          <p:spPr bwMode="auto">
            <a:xfrm>
              <a:off x="231" y="1456"/>
              <a:ext cx="5760" cy="3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Line 33">
              <a:extLst>
                <a:ext uri="{FF2B5EF4-FFF2-40B4-BE49-F238E27FC236}">
                  <a16:creationId xmlns:a16="http://schemas.microsoft.com/office/drawing/2014/main" id="{E3374613-5D34-ADAB-FC07-655C4EBE90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39" y="2064"/>
              <a:ext cx="0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34">
              <a:extLst>
                <a:ext uri="{FF2B5EF4-FFF2-40B4-BE49-F238E27FC236}">
                  <a16:creationId xmlns:a16="http://schemas.microsoft.com/office/drawing/2014/main" id="{875CFCEB-126A-8AEF-571C-B73AE5CBFA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91" y="2016"/>
              <a:ext cx="768" cy="432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35">
              <a:extLst>
                <a:ext uri="{FF2B5EF4-FFF2-40B4-BE49-F238E27FC236}">
                  <a16:creationId xmlns:a16="http://schemas.microsoft.com/office/drawing/2014/main" id="{BD22CF14-D819-3A57-0672-B732FA4677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91" y="1776"/>
              <a:ext cx="288" cy="240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36">
              <a:extLst>
                <a:ext uri="{FF2B5EF4-FFF2-40B4-BE49-F238E27FC236}">
                  <a16:creationId xmlns:a16="http://schemas.microsoft.com/office/drawing/2014/main" id="{CA76F264-4276-61A2-1D34-6F81773063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91" y="2016"/>
              <a:ext cx="240" cy="57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37">
              <a:extLst>
                <a:ext uri="{FF2B5EF4-FFF2-40B4-BE49-F238E27FC236}">
                  <a16:creationId xmlns:a16="http://schemas.microsoft.com/office/drawing/2014/main" id="{80A8498B-E0B7-3FAA-CFDC-96F0EA10D0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79" y="1776"/>
              <a:ext cx="480" cy="33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38">
              <a:extLst>
                <a:ext uri="{FF2B5EF4-FFF2-40B4-BE49-F238E27FC236}">
                  <a16:creationId xmlns:a16="http://schemas.microsoft.com/office/drawing/2014/main" id="{CCB38F99-B15C-6351-A604-6FA86BEB75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1" y="2592"/>
              <a:ext cx="528" cy="288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39">
              <a:extLst>
                <a:ext uri="{FF2B5EF4-FFF2-40B4-BE49-F238E27FC236}">
                  <a16:creationId xmlns:a16="http://schemas.microsoft.com/office/drawing/2014/main" id="{B4FD419D-FA90-F829-3EFD-AF2CB38CCF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9" y="2448"/>
              <a:ext cx="480" cy="33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40">
              <a:extLst>
                <a:ext uri="{FF2B5EF4-FFF2-40B4-BE49-F238E27FC236}">
                  <a16:creationId xmlns:a16="http://schemas.microsoft.com/office/drawing/2014/main" id="{57F65FDA-3E8B-C942-FB4A-0C6AE51AB8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07" y="2160"/>
              <a:ext cx="384" cy="288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41">
              <a:extLst>
                <a:ext uri="{FF2B5EF4-FFF2-40B4-BE49-F238E27FC236}">
                  <a16:creationId xmlns:a16="http://schemas.microsoft.com/office/drawing/2014/main" id="{E9735BC6-BB16-EFDA-5586-8F20E7555B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91" y="2448"/>
              <a:ext cx="144" cy="384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42">
              <a:extLst>
                <a:ext uri="{FF2B5EF4-FFF2-40B4-BE49-F238E27FC236}">
                  <a16:creationId xmlns:a16="http://schemas.microsoft.com/office/drawing/2014/main" id="{CC1B9424-C948-1517-0C5C-C4446081F0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07" y="2880"/>
              <a:ext cx="384" cy="240"/>
            </a:xfrm>
            <a:prstGeom prst="line">
              <a:avLst/>
            </a:prstGeom>
            <a:noFill/>
            <a:ln w="38100">
              <a:solidFill>
                <a:srgbClr val="FFFF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43">
              <a:extLst>
                <a:ext uri="{FF2B5EF4-FFF2-40B4-BE49-F238E27FC236}">
                  <a16:creationId xmlns:a16="http://schemas.microsoft.com/office/drawing/2014/main" id="{2AAD0E75-B35B-8684-4BF2-1DEA41289A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91" y="2976"/>
              <a:ext cx="96" cy="144"/>
            </a:xfrm>
            <a:prstGeom prst="line">
              <a:avLst/>
            </a:prstGeom>
            <a:noFill/>
            <a:ln w="38100">
              <a:solidFill>
                <a:srgbClr val="FFFF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95C13FB-2376-F5D8-ECE8-B002D53BF551}"/>
              </a:ext>
            </a:extLst>
          </p:cNvPr>
          <p:cNvSpPr txBox="1"/>
          <p:nvPr/>
        </p:nvSpPr>
        <p:spPr>
          <a:xfrm>
            <a:off x="5668619" y="2405330"/>
            <a:ext cx="301267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Ray Greenwald: Founder of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SuperDARN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Co-founders (Original PIs): George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Sofko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(Canada), Dave Walker (South Africa), Tudor Jones (UK), John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Dudeney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(UK), Jean-Paul Villain (France),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Natsuo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Sato (Japan)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1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52400"/>
            <a:ext cx="7696200" cy="914400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STARE VHF Radar – Precursor to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SuperDARN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733800" y="1066800"/>
            <a:ext cx="5105400" cy="1603549"/>
          </a:xfrm>
        </p:spPr>
        <p:txBody>
          <a:bodyPr/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 bistatic coherent scatter radar built in Scandinavia in the 1970s [</a:t>
            </a:r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Greenwald et al.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1978] and operated at 140 MHz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Generated 2-D velocity vectors by merging E-region line-of-sight  velocity measurements </a:t>
            </a:r>
            <a:endParaRPr lang="en-US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None/>
            </a:pPr>
            <a:endParaRPr lang="en-US" sz="1800" dirty="0"/>
          </a:p>
          <a:p>
            <a:pPr>
              <a:buFont typeface="Wingdings" pitchFamily="2" charset="2"/>
              <a:buNone/>
            </a:pPr>
            <a:endParaRPr lang="en-US" sz="1700" dirty="0"/>
          </a:p>
          <a:p>
            <a:endParaRPr lang="en-US" sz="1700" dirty="0"/>
          </a:p>
        </p:txBody>
      </p:sp>
      <p:pic>
        <p:nvPicPr>
          <p:cNvPr id="10244" name="Picture 4" descr="STARE - 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09600" y="1176008"/>
            <a:ext cx="2667000" cy="2767342"/>
          </a:xfrm>
          <a:noFill/>
        </p:spPr>
      </p:pic>
      <p:pic>
        <p:nvPicPr>
          <p:cNvPr id="10245" name="Picture 6" descr="STARE - 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81000" y="4212562"/>
            <a:ext cx="3500438" cy="2495550"/>
          </a:xfrm>
          <a:noFill/>
        </p:spPr>
      </p:pic>
      <p:pic>
        <p:nvPicPr>
          <p:cNvPr id="10246" name="Picture 9" descr="Stare Rada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462" y="2899264"/>
            <a:ext cx="3390900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7" name="Text Box 10"/>
          <p:cNvSpPr txBox="1">
            <a:spLocks noChangeArrowheads="1"/>
          </p:cNvSpPr>
          <p:nvPr/>
        </p:nvSpPr>
        <p:spPr bwMode="auto">
          <a:xfrm>
            <a:off x="5165725" y="6081713"/>
            <a:ext cx="184150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248" name="Text Box 11"/>
          <p:cNvSpPr txBox="1">
            <a:spLocks noChangeArrowheads="1"/>
          </p:cNvSpPr>
          <p:nvPr/>
        </p:nvSpPr>
        <p:spPr bwMode="auto">
          <a:xfrm>
            <a:off x="5410199" y="6179362"/>
            <a:ext cx="2003425" cy="5810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STARE receiver array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Malvik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, Norway)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12C10A-C0A2-4F06-E899-368D32A936C4}"/>
              </a:ext>
            </a:extLst>
          </p:cNvPr>
          <p:cNvSpPr txBox="1"/>
          <p:nvPr/>
        </p:nvSpPr>
        <p:spPr>
          <a:xfrm>
            <a:off x="3032124" y="6302254"/>
            <a:ext cx="213360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/>
              <a:t>Greenwald, 2021</a:t>
            </a:r>
          </a:p>
        </p:txBody>
      </p:sp>
    </p:spTree>
    <p:extLst>
      <p:ext uri="{BB962C8B-B14F-4D97-AF65-F5344CB8AC3E}">
        <p14:creationId xmlns:p14="http://schemas.microsoft.com/office/powerpoint/2010/main" val="3551782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Origins of Visual Aurora and Plasma Motion in the Ionosphere</a:t>
            </a:r>
          </a:p>
        </p:txBody>
      </p:sp>
      <p:pic>
        <p:nvPicPr>
          <p:cNvPr id="6" name="Picture 6" descr="cmeseqsm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295400"/>
            <a:ext cx="2349500" cy="2414588"/>
          </a:xfrm>
          <a:prstGeom prst="rect">
            <a:avLst/>
          </a:prstGeom>
          <a:noFill/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3025775" y="2027238"/>
            <a:ext cx="2536825" cy="116955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Solar wind plasma 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collides with Earth’s magnetosphere</a:t>
            </a:r>
          </a:p>
        </p:txBody>
      </p:sp>
      <p:pic>
        <p:nvPicPr>
          <p:cNvPr id="11" name="Picture 7" descr="windstreamsm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9438" y="1368425"/>
            <a:ext cx="2063750" cy="2120900"/>
          </a:xfrm>
          <a:prstGeom prst="rect">
            <a:avLst/>
          </a:prstGeom>
          <a:noFill/>
        </p:spPr>
      </p:pic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6705600" y="3429000"/>
            <a:ext cx="2106612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Causing currents        	to flow </a:t>
            </a:r>
          </a:p>
        </p:txBody>
      </p:sp>
      <p:pic>
        <p:nvPicPr>
          <p:cNvPr id="13" name="Picture 8" descr="mag9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4114800"/>
            <a:ext cx="3344862" cy="2578100"/>
          </a:xfrm>
          <a:prstGeom prst="rect">
            <a:avLst/>
          </a:prstGeom>
          <a:noFill/>
        </p:spPr>
      </p:pic>
      <p:pic>
        <p:nvPicPr>
          <p:cNvPr id="14" name="Picture 10" descr="2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25775" y="4953000"/>
            <a:ext cx="1778000" cy="1828800"/>
          </a:xfrm>
          <a:prstGeom prst="rect">
            <a:avLst/>
          </a:prstGeom>
          <a:noFill/>
        </p:spPr>
      </p:pic>
      <p:sp>
        <p:nvSpPr>
          <p:cNvPr id="15" name="Line 11"/>
          <p:cNvSpPr>
            <a:spLocks noChangeShapeType="1"/>
          </p:cNvSpPr>
          <p:nvPr/>
        </p:nvSpPr>
        <p:spPr bwMode="auto">
          <a:xfrm>
            <a:off x="2954338" y="2465388"/>
            <a:ext cx="24907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>
            <a:off x="6299200" y="3489325"/>
            <a:ext cx="925513" cy="5857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2743200" y="3856038"/>
            <a:ext cx="2417763" cy="8540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And high-latitude 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	   effects</a:t>
            </a:r>
          </a:p>
        </p:txBody>
      </p:sp>
      <p:sp>
        <p:nvSpPr>
          <p:cNvPr id="18" name="Arc 16"/>
          <p:cNvSpPr>
            <a:spLocks/>
          </p:cNvSpPr>
          <p:nvPr/>
        </p:nvSpPr>
        <p:spPr bwMode="auto">
          <a:xfrm rot="19447151">
            <a:off x="3579813" y="4448175"/>
            <a:ext cx="1922462" cy="1479550"/>
          </a:xfrm>
          <a:custGeom>
            <a:avLst/>
            <a:gdLst>
              <a:gd name="G0" fmla="+- 0 0 0"/>
              <a:gd name="G1" fmla="+- 21564 0 0"/>
              <a:gd name="G2" fmla="+- 21600 0 0"/>
              <a:gd name="T0" fmla="*/ 1248 w 20255"/>
              <a:gd name="T1" fmla="*/ 0 h 21564"/>
              <a:gd name="T2" fmla="*/ 20255 w 20255"/>
              <a:gd name="T3" fmla="*/ 14061 h 21564"/>
              <a:gd name="T4" fmla="*/ 0 w 20255"/>
              <a:gd name="T5" fmla="*/ 21564 h 215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255" h="21564" fill="none" extrusionOk="0">
                <a:moveTo>
                  <a:pt x="1247" y="0"/>
                </a:moveTo>
                <a:cubicBezTo>
                  <a:pt x="9814" y="495"/>
                  <a:pt x="17274" y="6014"/>
                  <a:pt x="20254" y="14061"/>
                </a:cubicBezTo>
              </a:path>
              <a:path w="20255" h="21564" stroke="0" extrusionOk="0">
                <a:moveTo>
                  <a:pt x="1247" y="0"/>
                </a:moveTo>
                <a:cubicBezTo>
                  <a:pt x="9814" y="495"/>
                  <a:pt x="17274" y="6014"/>
                  <a:pt x="20254" y="14061"/>
                </a:cubicBezTo>
                <a:lnTo>
                  <a:pt x="0" y="21564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 type="triangle" w="med" len="med"/>
            <a:tailEnd type="none" w="sm" len="sm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9600" y="4648200"/>
            <a:ext cx="1968605" cy="2083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Arc 15"/>
          <p:cNvSpPr>
            <a:spLocks/>
          </p:cNvSpPr>
          <p:nvPr/>
        </p:nvSpPr>
        <p:spPr bwMode="auto">
          <a:xfrm rot="19447151">
            <a:off x="2768600" y="3895725"/>
            <a:ext cx="2562225" cy="2114550"/>
          </a:xfrm>
          <a:custGeom>
            <a:avLst/>
            <a:gdLst>
              <a:gd name="G0" fmla="+- 0 0 0"/>
              <a:gd name="G1" fmla="+- 21564 0 0"/>
              <a:gd name="G2" fmla="+- 21600 0 0"/>
              <a:gd name="T0" fmla="*/ 1248 w 20267"/>
              <a:gd name="T1" fmla="*/ 0 h 21564"/>
              <a:gd name="T2" fmla="*/ 20267 w 20267"/>
              <a:gd name="T3" fmla="*/ 14092 h 21564"/>
              <a:gd name="T4" fmla="*/ 0 w 20267"/>
              <a:gd name="T5" fmla="*/ 21564 h 215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267" h="21564" fill="none" extrusionOk="0">
                <a:moveTo>
                  <a:pt x="1247" y="0"/>
                </a:moveTo>
                <a:cubicBezTo>
                  <a:pt x="9826" y="496"/>
                  <a:pt x="17294" y="6030"/>
                  <a:pt x="20266" y="14092"/>
                </a:cubicBezTo>
              </a:path>
              <a:path w="20267" h="21564" stroke="0" extrusionOk="0">
                <a:moveTo>
                  <a:pt x="1247" y="0"/>
                </a:moveTo>
                <a:cubicBezTo>
                  <a:pt x="9826" y="496"/>
                  <a:pt x="17294" y="6030"/>
                  <a:pt x="20266" y="14092"/>
                </a:cubicBezTo>
                <a:lnTo>
                  <a:pt x="0" y="21564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 type="triangle" w="med" len="med"/>
            <a:tailEnd type="none" w="sm" len="sm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4500450-3BF8-4A05-9D5A-CED26F7905E1}"/>
              </a:ext>
            </a:extLst>
          </p:cNvPr>
          <p:cNvSpPr/>
          <p:nvPr/>
        </p:nvSpPr>
        <p:spPr bwMode="auto">
          <a:xfrm>
            <a:off x="6622565" y="5408241"/>
            <a:ext cx="166070" cy="162667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083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0C16C3-1936-40B5-A236-5CDC47AF271A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28600" y="1371600"/>
            <a:ext cx="8534400" cy="51054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1500"/>
              </a:spcAft>
            </a:pPr>
            <a:r>
              <a:rPr lang="en-US" sz="1900" kern="0" dirty="0">
                <a:latin typeface="Arial" panose="020B0604020202020204" pitchFamily="34" charset="0"/>
                <a:cs typeface="Arial" panose="020B0604020202020204" pitchFamily="34" charset="0"/>
              </a:rPr>
              <a:t>The magnetic aspect condition limits VHF (30 – 300 MHz) radar to observing FAIs in the E region from a ground-based observatory</a:t>
            </a:r>
          </a:p>
          <a:p>
            <a:pPr>
              <a:spcBef>
                <a:spcPts val="0"/>
              </a:spcBef>
              <a:spcAft>
                <a:spcPts val="1500"/>
              </a:spcAft>
            </a:pPr>
            <a:r>
              <a:rPr lang="en-US" sz="1900" kern="0" dirty="0">
                <a:latin typeface="Arial" panose="020B0604020202020204" pitchFamily="34" charset="0"/>
                <a:cs typeface="Arial" panose="020B0604020202020204" pitchFamily="34" charset="0"/>
              </a:rPr>
              <a:t>With refraction on HF frequencies (3 – 30 MHz) it becomes possible to observe FAIs in the F region</a:t>
            </a:r>
          </a:p>
          <a:p>
            <a:pPr>
              <a:spcBef>
                <a:spcPts val="0"/>
              </a:spcBef>
              <a:spcAft>
                <a:spcPts val="1500"/>
              </a:spcAft>
            </a:pPr>
            <a:r>
              <a:rPr lang="en-US" sz="1900" kern="0" dirty="0">
                <a:latin typeface="Arial" panose="020B0604020202020204" pitchFamily="34" charset="0"/>
                <a:cs typeface="Arial" panose="020B0604020202020204" pitchFamily="34" charset="0"/>
              </a:rPr>
              <a:t>Refraction also extends the coverage to enormous distance, hence giving rise to the Over the Horizon Radar (OTH-R) capability</a:t>
            </a:r>
          </a:p>
          <a:p>
            <a:pPr>
              <a:spcBef>
                <a:spcPts val="0"/>
              </a:spcBef>
              <a:spcAft>
                <a:spcPts val="1500"/>
              </a:spcAft>
            </a:pPr>
            <a:r>
              <a:rPr lang="en-US" sz="1900" kern="0" dirty="0">
                <a:latin typeface="Arial" panose="020B0604020202020204" pitchFamily="34" charset="0"/>
                <a:cs typeface="Arial" panose="020B0604020202020204" pitchFamily="34" charset="0"/>
              </a:rPr>
              <a:t>The Doppler shift from E region FAIs was found to not be a reliable measure of E x B plasma drift velocity</a:t>
            </a:r>
          </a:p>
          <a:p>
            <a:pPr>
              <a:spcBef>
                <a:spcPts val="0"/>
              </a:spcBef>
              <a:spcAft>
                <a:spcPts val="1500"/>
              </a:spcAft>
            </a:pPr>
            <a:r>
              <a:rPr lang="en-US" sz="1900" kern="0" dirty="0">
                <a:latin typeface="Arial" panose="020B0604020202020204" pitchFamily="34" charset="0"/>
                <a:cs typeface="Arial" panose="020B0604020202020204" pitchFamily="34" charset="0"/>
              </a:rPr>
              <a:t>The Doppler shift from F region FAIs is dominated by the motion of the background plasma (in the plane perpendicular to </a:t>
            </a:r>
            <a:r>
              <a:rPr lang="en-US" sz="1900" b="1" kern="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900" kern="0" dirty="0">
                <a:latin typeface="Arial" panose="020B0604020202020204" pitchFamily="34" charset="0"/>
                <a:cs typeface="Arial" panose="020B0604020202020204" pitchFamily="34" charset="0"/>
              </a:rPr>
              <a:t>) – more reliable measure of E x B plasma drift velocity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/>
              <a:t>Why </a:t>
            </a:r>
            <a:r>
              <a:rPr lang="en-US" u="sng" dirty="0"/>
              <a:t>HF</a:t>
            </a:r>
            <a:r>
              <a:rPr lang="en-US" dirty="0"/>
              <a:t> radar?</a:t>
            </a:r>
          </a:p>
        </p:txBody>
      </p:sp>
    </p:spTree>
    <p:extLst>
      <p:ext uri="{BB962C8B-B14F-4D97-AF65-F5344CB8AC3E}">
        <p14:creationId xmlns:p14="http://schemas.microsoft.com/office/powerpoint/2010/main" val="2024802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1524000"/>
            <a:ext cx="6858000" cy="4816475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HF Radar: Probing the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Geospace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System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SuperDARN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A Brief History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High-latitude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SuperDARN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Science Highlights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Mid-latitude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SuperDARN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 Science Highlights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Quick Start Guide and Resources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SD Tutorial Talk - Presentation Outline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0C16C3-1936-40B5-A236-5CDC47AF271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779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Goos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6800"/>
            <a:ext cx="9144000" cy="579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0C16C3-1936-40B5-A236-5CDC47AF271A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/>
              <a:t>First Radar: Goose Bay, Labrador (1983)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899751-8A0D-9DF8-5F4F-41B736DC0995}"/>
              </a:ext>
            </a:extLst>
          </p:cNvPr>
          <p:cNvSpPr txBox="1"/>
          <p:nvPr/>
        </p:nvSpPr>
        <p:spPr>
          <a:xfrm>
            <a:off x="4800600" y="5606534"/>
            <a:ext cx="38100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/>
              <a:t>In photo: John </a:t>
            </a:r>
            <a:r>
              <a:rPr lang="en-US" sz="1800" b="1" dirty="0" err="1"/>
              <a:t>Dudeney</a:t>
            </a:r>
            <a:r>
              <a:rPr lang="en-US" sz="1800" b="1" dirty="0"/>
              <a:t>, British Antarctic Survey (1988?)</a:t>
            </a:r>
          </a:p>
        </p:txBody>
      </p:sp>
    </p:spTree>
    <p:extLst>
      <p:ext uri="{BB962C8B-B14F-4D97-AF65-F5344CB8AC3E}">
        <p14:creationId xmlns:p14="http://schemas.microsoft.com/office/powerpoint/2010/main" val="17385606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ackstone_electronics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85836" y="1066800"/>
            <a:ext cx="3733800" cy="550227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0C16C3-1936-40B5-A236-5CDC47AF271A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3" name="Picture 2" descr="Blackstone_electronic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1066800"/>
            <a:ext cx="5105400" cy="55022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0" y="4497977"/>
            <a:ext cx="1467646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Transmitters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67400" y="2476380"/>
            <a:ext cx="1095172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Receiver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00800" y="5086290"/>
            <a:ext cx="1755609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Phasing Matrix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05700" y="2276325"/>
            <a:ext cx="1308371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Computers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 err="1"/>
              <a:t>SuperDARN</a:t>
            </a:r>
            <a:r>
              <a:rPr lang="en-US" dirty="0"/>
              <a:t> Radar Electronics (2000)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A81F60-637B-37FF-D7FF-0DF5EBDBB5B7}"/>
              </a:ext>
            </a:extLst>
          </p:cNvPr>
          <p:cNvSpPr txBox="1"/>
          <p:nvPr/>
        </p:nvSpPr>
        <p:spPr>
          <a:xfrm>
            <a:off x="304800" y="5715000"/>
            <a:ext cx="38100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/>
              <a:t>Electronics designed by Leicester University (UK) at Hokkaido (?)</a:t>
            </a:r>
          </a:p>
        </p:txBody>
      </p:sp>
    </p:spTree>
    <p:extLst>
      <p:ext uri="{BB962C8B-B14F-4D97-AF65-F5344CB8AC3E}">
        <p14:creationId xmlns:p14="http://schemas.microsoft.com/office/powerpoint/2010/main" val="27939974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0C16C3-1936-40B5-A236-5CDC47AF271A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28600" y="1189037"/>
            <a:ext cx="8534400" cy="51054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900" kern="0" dirty="0">
                <a:latin typeface="Arial" panose="020B0604020202020204" pitchFamily="34" charset="0"/>
                <a:cs typeface="Arial" panose="020B0604020202020204" pitchFamily="34" charset="0"/>
              </a:rPr>
              <a:t>The Super Dual </a:t>
            </a:r>
            <a:r>
              <a:rPr lang="en-US" sz="1900" kern="0" dirty="0" err="1">
                <a:latin typeface="Arial" panose="020B0604020202020204" pitchFamily="34" charset="0"/>
                <a:cs typeface="Arial" panose="020B0604020202020204" pitchFamily="34" charset="0"/>
              </a:rPr>
              <a:t>Auroral</a:t>
            </a:r>
            <a:r>
              <a:rPr lang="en-US" sz="1900" kern="0" dirty="0">
                <a:latin typeface="Arial" panose="020B0604020202020204" pitchFamily="34" charset="0"/>
                <a:cs typeface="Arial" panose="020B0604020202020204" pitchFamily="34" charset="0"/>
              </a:rPr>
              <a:t> Radar Network (</a:t>
            </a:r>
            <a:r>
              <a:rPr lang="en-US" sz="1900" kern="0" dirty="0" err="1">
                <a:latin typeface="Arial" panose="020B0604020202020204" pitchFamily="34" charset="0"/>
                <a:cs typeface="Arial" panose="020B0604020202020204" pitchFamily="34" charset="0"/>
              </a:rPr>
              <a:t>SuperDARN</a:t>
            </a:r>
            <a:r>
              <a:rPr lang="en-US" sz="1900" kern="0" dirty="0">
                <a:latin typeface="Arial" panose="020B0604020202020204" pitchFamily="34" charset="0"/>
                <a:cs typeface="Arial" panose="020B0604020202020204" pitchFamily="34" charset="0"/>
              </a:rPr>
              <a:t>) is an international network  of high-frequency (HF) space weather radars.</a:t>
            </a:r>
          </a:p>
          <a:p>
            <a:pPr>
              <a:spcBef>
                <a:spcPts val="0"/>
              </a:spcBef>
            </a:pPr>
            <a:r>
              <a:rPr lang="en-US" sz="1900" kern="0" dirty="0">
                <a:latin typeface="Arial" panose="020B0604020202020204" pitchFamily="34" charset="0"/>
                <a:cs typeface="Arial" panose="020B0604020202020204" pitchFamily="34" charset="0"/>
              </a:rPr>
              <a:t>Principle backscatter targets are plasma irregularities with decameter spatial scales.</a:t>
            </a:r>
          </a:p>
          <a:p>
            <a:pPr>
              <a:spcBef>
                <a:spcPts val="0"/>
              </a:spcBef>
            </a:pPr>
            <a:r>
              <a:rPr lang="en-US" sz="1900" kern="0" dirty="0">
                <a:latin typeface="Arial" panose="020B0604020202020204" pitchFamily="34" charset="0"/>
                <a:cs typeface="Arial" panose="020B0604020202020204" pitchFamily="34" charset="0"/>
              </a:rPr>
              <a:t>The plasma irregularities are moved around by electric fields generated in space.</a:t>
            </a:r>
          </a:p>
          <a:p>
            <a:pPr>
              <a:spcBef>
                <a:spcPts val="0"/>
              </a:spcBef>
            </a:pPr>
            <a:r>
              <a:rPr lang="en-US" sz="1900" kern="0" dirty="0">
                <a:latin typeface="Arial" panose="020B0604020202020204" pitchFamily="34" charset="0"/>
                <a:cs typeface="Arial" panose="020B0604020202020204" pitchFamily="34" charset="0"/>
              </a:rPr>
              <a:t>Each </a:t>
            </a:r>
            <a:r>
              <a:rPr lang="en-US" sz="1900" kern="0" dirty="0" err="1">
                <a:latin typeface="Arial" panose="020B0604020202020204" pitchFamily="34" charset="0"/>
                <a:cs typeface="Arial" panose="020B0604020202020204" pitchFamily="34" charset="0"/>
              </a:rPr>
              <a:t>SuperDARN</a:t>
            </a:r>
            <a:r>
              <a:rPr lang="en-US" sz="1900" kern="0" dirty="0">
                <a:latin typeface="Arial" panose="020B0604020202020204" pitchFamily="34" charset="0"/>
                <a:cs typeface="Arial" panose="020B0604020202020204" pitchFamily="34" charset="0"/>
              </a:rPr>
              <a:t> radar has the following characteristics:</a:t>
            </a:r>
          </a:p>
          <a:p>
            <a:pPr marL="594360" lvl="1">
              <a:spcBef>
                <a:spcPts val="0"/>
              </a:spcBef>
            </a:pPr>
            <a:r>
              <a:rPr lang="en-US" sz="1900" kern="0" dirty="0">
                <a:latin typeface="Arial" panose="020B0604020202020204" pitchFamily="34" charset="0"/>
                <a:cs typeface="Arial" panose="020B0604020202020204" pitchFamily="34" charset="0"/>
              </a:rPr>
              <a:t>Operates continuously at frequencies between 9 - 18 MHz </a:t>
            </a:r>
          </a:p>
          <a:p>
            <a:pPr marL="594360" lvl="1">
              <a:spcBef>
                <a:spcPts val="0"/>
              </a:spcBef>
            </a:pPr>
            <a:r>
              <a:rPr lang="en-US" sz="1900" kern="0" dirty="0">
                <a:latin typeface="Arial" panose="020B0604020202020204" pitchFamily="34" charset="0"/>
                <a:cs typeface="Arial" panose="020B0604020202020204" pitchFamily="34" charset="0"/>
              </a:rPr>
              <a:t>Transmits ~10 kW of peak power </a:t>
            </a:r>
          </a:p>
          <a:p>
            <a:pPr marL="594360" lvl="1">
              <a:spcBef>
                <a:spcPts val="0"/>
              </a:spcBef>
            </a:pPr>
            <a:r>
              <a:rPr lang="en-US" sz="1900" kern="0" dirty="0">
                <a:latin typeface="Arial" panose="020B0604020202020204" pitchFamily="34" charset="0"/>
                <a:cs typeface="Arial" panose="020B0604020202020204" pitchFamily="34" charset="0"/>
              </a:rPr>
              <a:t>Uses phased array steering to look in 16 or more beam directions </a:t>
            </a:r>
          </a:p>
          <a:p>
            <a:pPr marL="594360" lvl="1">
              <a:spcBef>
                <a:spcPts val="0"/>
              </a:spcBef>
            </a:pPr>
            <a:r>
              <a:rPr lang="en-US" sz="1900" kern="0" dirty="0">
                <a:latin typeface="Arial" panose="020B0604020202020204" pitchFamily="34" charset="0"/>
                <a:cs typeface="Arial" panose="020B0604020202020204" pitchFamily="34" charset="0"/>
              </a:rPr>
              <a:t>Uses multi-pulse sequences to simultaneously determine range &amp; Doppler velocity</a:t>
            </a:r>
          </a:p>
          <a:p>
            <a:pPr marL="594360" lvl="1">
              <a:spcBef>
                <a:spcPts val="0"/>
              </a:spcBef>
            </a:pPr>
            <a:r>
              <a:rPr lang="en-US" sz="1900" kern="0" dirty="0">
                <a:latin typeface="Arial" panose="020B0604020202020204" pitchFamily="34" charset="0"/>
                <a:cs typeface="Arial" panose="020B0604020202020204" pitchFamily="34" charset="0"/>
              </a:rPr>
              <a:t>Has typical range and time resolutions of 45 km and 1-2 minutes</a:t>
            </a:r>
          </a:p>
          <a:p>
            <a:pPr>
              <a:spcBef>
                <a:spcPts val="0"/>
              </a:spcBef>
            </a:pPr>
            <a:r>
              <a:rPr lang="en-US" sz="1900" kern="0" dirty="0"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en-US" sz="1900" kern="0" dirty="0" err="1">
                <a:latin typeface="Arial" panose="020B0604020202020204" pitchFamily="34" charset="0"/>
                <a:cs typeface="Arial" panose="020B0604020202020204" pitchFamily="34" charset="0"/>
              </a:rPr>
              <a:t>SuperDARN</a:t>
            </a:r>
            <a:r>
              <a:rPr lang="en-US" sz="1900" kern="0" dirty="0">
                <a:latin typeface="Arial" panose="020B0604020202020204" pitchFamily="34" charset="0"/>
                <a:cs typeface="Arial" panose="020B0604020202020204" pitchFamily="34" charset="0"/>
              </a:rPr>
              <a:t> radars produce identical data products that are routinely combined to produce hemispheric space weather maps of ionosphere plasma motion. 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 err="1"/>
              <a:t>SuperDARN</a:t>
            </a:r>
            <a:r>
              <a:rPr lang="en-US" dirty="0"/>
              <a:t>: What Is It?</a:t>
            </a:r>
          </a:p>
        </p:txBody>
      </p:sp>
    </p:spTree>
    <p:extLst>
      <p:ext uri="{BB962C8B-B14F-4D97-AF65-F5344CB8AC3E}">
        <p14:creationId xmlns:p14="http://schemas.microsoft.com/office/powerpoint/2010/main" val="16601674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Fields of View of the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SuperDARN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radars (2020)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952500" y="1495425"/>
            <a:ext cx="7239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1" tIns="46036" rIns="92071" bIns="46036" numCol="1" anchor="t" anchorCtr="0" compatLnSpc="1">
            <a:prstTxWarp prst="textNoShape">
              <a:avLst/>
            </a:prstTxWarp>
          </a:bodyPr>
          <a:lstStyle/>
          <a:p>
            <a:pPr marL="233363" marR="0" lvl="0" indent="-233363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3300"/>
              </a:buClr>
              <a:buSzPct val="100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233363" marR="0" lvl="0" indent="-233363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3300"/>
              </a:buClr>
              <a:buSzPct val="100000"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33363" marR="0" lvl="0" indent="-233363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3300"/>
              </a:buClr>
              <a:buSzPct val="100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233363" marR="0" lvl="0" indent="-233363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1800"/>
              </a:spcAft>
              <a:buClr>
                <a:srgbClr val="FF3300"/>
              </a:buClr>
              <a:buSzPct val="100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33363" marR="0" lvl="0" indent="-233363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1800"/>
              </a:spcAft>
              <a:buClr>
                <a:srgbClr val="FF3300"/>
              </a:buClr>
              <a:buSzPct val="100000"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25000"/>
              </a:spcAft>
              <a:buClr>
                <a:srgbClr val="FF3300"/>
              </a:buClr>
              <a:buSzPct val="80000"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64008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25000"/>
              </a:spcAft>
              <a:buClr>
                <a:srgbClr val="FF3300"/>
              </a:buClr>
              <a:buSzPct val="80000"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25000"/>
              </a:spcAft>
              <a:buClr>
                <a:srgbClr val="FF3300"/>
              </a:buClr>
              <a:buSzPct val="80000"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D1E0E8E-2DEE-E720-9AC4-337CE9F42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1295400"/>
            <a:ext cx="8096250" cy="46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2794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Regions of the Ionosphere</a:t>
            </a:r>
          </a:p>
        </p:txBody>
      </p:sp>
      <p:pic>
        <p:nvPicPr>
          <p:cNvPr id="207874" name="Picture 2" descr="http://www.mssl.ucl.ac.uk/www_plasma/visitors/dynamic_explor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86466" y="1613322"/>
            <a:ext cx="4981575" cy="5002956"/>
          </a:xfrm>
          <a:prstGeom prst="rect">
            <a:avLst/>
          </a:prstGeom>
          <a:noFill/>
        </p:spPr>
      </p:pic>
      <p:cxnSp>
        <p:nvCxnSpPr>
          <p:cNvPr id="8" name="Straight Arrow Connector 7"/>
          <p:cNvCxnSpPr/>
          <p:nvPr/>
        </p:nvCxnSpPr>
        <p:spPr bwMode="auto">
          <a:xfrm rot="10800000">
            <a:off x="4724400" y="3200400"/>
            <a:ext cx="304800" cy="15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533400" y="23622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Polar Cap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478106" y="3662584"/>
            <a:ext cx="16368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High-Latitude (Auroral)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Region</a:t>
            </a:r>
          </a:p>
          <a:p>
            <a:r>
              <a:rPr lang="en-US" sz="2400" dirty="0"/>
              <a:t>- first radar chain built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2400" y="4876800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Mid-Latitude (</a:t>
            </a:r>
            <a:r>
              <a:rPr lang="en-US" sz="2400" dirty="0" err="1">
                <a:solidFill>
                  <a:srgbClr val="FF0000"/>
                </a:solidFill>
              </a:rPr>
              <a:t>Subauroral</a:t>
            </a:r>
            <a:r>
              <a:rPr lang="en-US" sz="2400" dirty="0">
                <a:solidFill>
                  <a:srgbClr val="FF0000"/>
                </a:solidFill>
              </a:rPr>
              <a:t>) Region</a:t>
            </a:r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1676400" y="2895600"/>
            <a:ext cx="3124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" name="Line 6"/>
          <p:cNvSpPr>
            <a:spLocks noChangeShapeType="1"/>
          </p:cNvSpPr>
          <p:nvPr/>
        </p:nvSpPr>
        <p:spPr bwMode="auto">
          <a:xfrm flipV="1">
            <a:off x="1676400" y="5791200"/>
            <a:ext cx="3276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371600" y="903428"/>
            <a:ext cx="5981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radars are organized into three latitudinal tiers </a:t>
            </a:r>
          </a:p>
        </p:txBody>
      </p:sp>
      <p:sp>
        <p:nvSpPr>
          <p:cNvPr id="15" name="Line 6">
            <a:extLst>
              <a:ext uri="{FF2B5EF4-FFF2-40B4-BE49-F238E27FC236}">
                <a16:creationId xmlns:a16="http://schemas.microsoft.com/office/drawing/2014/main" id="{B9CE228A-82FD-437A-AC8F-E19641FC78D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24083" y="4114800"/>
            <a:ext cx="12954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9BAD5B-B572-9692-38F4-E2AE7E5B2D9C}"/>
              </a:ext>
            </a:extLst>
          </p:cNvPr>
          <p:cNvSpPr txBox="1"/>
          <p:nvPr/>
        </p:nvSpPr>
        <p:spPr>
          <a:xfrm>
            <a:off x="7352725" y="1575120"/>
            <a:ext cx="1524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Image of auroral oval from the Dynamics Explorer 1 satellite on Nov. 8, 1981</a:t>
            </a:r>
          </a:p>
        </p:txBody>
      </p:sp>
    </p:spTree>
    <p:extLst>
      <p:ext uri="{BB962C8B-B14F-4D97-AF65-F5344CB8AC3E}">
        <p14:creationId xmlns:p14="http://schemas.microsoft.com/office/powerpoint/2010/main" val="9312549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8A8AE8E-3062-4D93-9224-991D12ED1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805" y="6381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9F0D4F-638A-4661-9D59-0CAAFE7F63AC}" type="slidenum">
              <a:rPr lang="zh-CN" altLang="en-US" smtClean="0"/>
              <a:pPr/>
              <a:t>25</a:t>
            </a:fld>
            <a:endParaRPr lang="zh-CN" altLang="en-US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E1C15291-9B2C-4BA9-B167-3990F8595A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5518372-B79E-4808-A499-B172997AB3AB}" type="datetime1">
              <a:rPr lang="zh-CN" altLang="en-US" smtClean="0"/>
              <a:pPr/>
              <a:t>2024/5/25</a:t>
            </a:fld>
            <a:endParaRPr lang="zh-CN" altLang="en-US"/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2CA8C0C5-9C31-4ACC-97BB-048DB384E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759" y="986613"/>
            <a:ext cx="478553" cy="49014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800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zh-CN" altLang="en-US" sz="3300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0" name="TextBox 106">
            <a:extLst>
              <a:ext uri="{FF2B5EF4-FFF2-40B4-BE49-F238E27FC236}">
                <a16:creationId xmlns:a16="http://schemas.microsoft.com/office/drawing/2014/main" id="{095D2C12-5565-4B11-9B81-6E587810D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86" y="945846"/>
            <a:ext cx="35250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800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zh-CN" sz="3000" b="1" dirty="0">
                <a:solidFill>
                  <a:srgbClr val="FFFFFF"/>
                </a:solidFill>
                <a:latin typeface="Calibri"/>
                <a:ea typeface="宋体" panose="02010600030101010101" pitchFamily="2" charset="-122"/>
                <a:cs typeface="+mn-ea"/>
                <a:sym typeface="+mn-lt"/>
              </a:rPr>
              <a:t>1</a:t>
            </a:r>
            <a:endParaRPr lang="zh-CN" altLang="en-US" sz="3000" b="1" dirty="0">
              <a:solidFill>
                <a:srgbClr val="FFFFFF"/>
              </a:solidFill>
              <a:latin typeface="Calibri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13EF41BD-2444-42A9-8B29-CE6E51B4FA8D}"/>
              </a:ext>
            </a:extLst>
          </p:cNvPr>
          <p:cNvSpPr txBox="1">
            <a:spLocks/>
          </p:cNvSpPr>
          <p:nvPr/>
        </p:nvSpPr>
        <p:spPr>
          <a:xfrm>
            <a:off x="718339" y="965785"/>
            <a:ext cx="7886700" cy="43140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>
                    <a:lumMod val="50000"/>
                  </a:schemeClr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  <a:cs typeface="+mj-cs"/>
              </a:defRPr>
            </a:lvl1pPr>
          </a:lstStyle>
          <a:p>
            <a:pPr lvl="0">
              <a:defRPr/>
            </a:pPr>
            <a:r>
              <a:rPr lang="en-US" altLang="zh-CN" sz="2400" b="1" dirty="0">
                <a:solidFill>
                  <a:srgbClr val="5B9BD5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Introduction-</a:t>
            </a:r>
            <a:r>
              <a:rPr lang="en-US" altLang="zh-CN" sz="2400" b="1" dirty="0" err="1">
                <a:solidFill>
                  <a:srgbClr val="5B9BD5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SuperDARN</a:t>
            </a:r>
            <a:r>
              <a:rPr lang="en-US" altLang="zh-CN" sz="2400" b="1" dirty="0">
                <a:solidFill>
                  <a:srgbClr val="5B9BD5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Coverage</a:t>
            </a:r>
            <a:endParaRPr lang="zh-CN" altLang="en-US" sz="2400" b="1" dirty="0">
              <a:solidFill>
                <a:srgbClr val="5B9BD5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箭头: 右 13">
            <a:extLst>
              <a:ext uri="{FF2B5EF4-FFF2-40B4-BE49-F238E27FC236}">
                <a16:creationId xmlns:a16="http://schemas.microsoft.com/office/drawing/2014/main" id="{D34A9855-7453-4055-8595-A4751AD3BB82}"/>
              </a:ext>
            </a:extLst>
          </p:cNvPr>
          <p:cNvSpPr/>
          <p:nvPr/>
        </p:nvSpPr>
        <p:spPr>
          <a:xfrm>
            <a:off x="3930925" y="3668724"/>
            <a:ext cx="314870" cy="18949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994F5D2-10BD-4285-BD90-A0A15FEA6310}"/>
              </a:ext>
            </a:extLst>
          </p:cNvPr>
          <p:cNvSpPr txBox="1"/>
          <p:nvPr/>
        </p:nvSpPr>
        <p:spPr>
          <a:xfrm>
            <a:off x="1424437" y="1766783"/>
            <a:ext cx="14949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dirty="0"/>
              <a:t>Before 2024</a:t>
            </a:r>
            <a:endParaRPr lang="zh-CN" altLang="en-US" sz="2100" b="1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9A96F3E-2933-4D21-8289-6FDF7C19D894}"/>
              </a:ext>
            </a:extLst>
          </p:cNvPr>
          <p:cNvSpPr txBox="1"/>
          <p:nvPr/>
        </p:nvSpPr>
        <p:spPr>
          <a:xfrm>
            <a:off x="5406011" y="1758448"/>
            <a:ext cx="149492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dirty="0"/>
              <a:t>From 2024</a:t>
            </a:r>
            <a:endParaRPr lang="zh-CN" altLang="en-US" sz="2100" b="1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5AB2EEB-FB56-466C-91E2-2D34A3DBE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338" y="2071456"/>
            <a:ext cx="3467246" cy="348578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49FD3FB-AF55-496F-A68B-FC4EDD1B2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6012" y="2152678"/>
            <a:ext cx="4561738" cy="3337295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2035D14-5954-18A6-8521-E35A9A96EE4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739766" y="6011379"/>
            <a:ext cx="5664468" cy="3699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800" b="1" dirty="0"/>
              <a:t>Slide credit: J. Zhang (</a:t>
            </a:r>
            <a:r>
              <a:rPr lang="en-US" sz="1800" b="1" dirty="0" err="1"/>
              <a:t>SuperDARN</a:t>
            </a:r>
            <a:r>
              <a:rPr lang="en-US" sz="1800" b="1" dirty="0"/>
              <a:t> Workshop 2024)</a:t>
            </a:r>
          </a:p>
        </p:txBody>
      </p:sp>
    </p:spTree>
    <p:extLst>
      <p:ext uri="{BB962C8B-B14F-4D97-AF65-F5344CB8AC3E}">
        <p14:creationId xmlns:p14="http://schemas.microsoft.com/office/powerpoint/2010/main" val="254748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 err="1">
                <a:solidFill>
                  <a:srgbClr val="FFFFFF"/>
                </a:solidFill>
                <a:latin typeface="Calibri"/>
              </a:rPr>
              <a:t>SuperDARN</a:t>
            </a:r>
            <a:r>
              <a:rPr lang="en-US" sz="2800" i="1" dirty="0">
                <a:solidFill>
                  <a:srgbClr val="FFFFFF"/>
                </a:solidFill>
                <a:latin typeface="Calibri"/>
              </a:rPr>
              <a:t> – An International Collaboration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533400" y="533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1" tIns="46036" rIns="92071" bIns="46036" numCol="1" anchor="t" anchorCtr="0" compatLnSpc="1">
            <a:prstTxWarp prst="textNoShape">
              <a:avLst/>
            </a:prstTxWarp>
          </a:bodyPr>
          <a:lstStyle/>
          <a:p>
            <a:pPr marL="233363" marR="0" lvl="0" indent="-233363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3300"/>
              </a:buClr>
              <a:buSzPct val="100000"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33363" marR="0" lvl="0" indent="-233363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3300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Founded in 1991, first purpose-built radars constructed in 1993 (Kapuskasing, Saskatoon)</a:t>
            </a:r>
          </a:p>
          <a:p>
            <a:pPr marL="233363" marR="0" lvl="0" indent="-233363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3300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networks of radars in the northern and southern hemispheres are operated by 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institutions supported by the funding agencies of 10 countries</a:t>
            </a:r>
          </a:p>
          <a:p>
            <a:pPr marL="233363" marR="0" lvl="0" indent="-233363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3300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Groups join the collaboration by building an HF radar and contributing to the data flow</a:t>
            </a:r>
          </a:p>
          <a:p>
            <a:pPr marL="233363" marR="0" lvl="0" indent="-233363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3300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key requirements are to share data and operate the radars according to a schedule and in compatible modes as stipulated in the Principal 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Investigator’s Agreement</a:t>
            </a:r>
          </a:p>
          <a:p>
            <a:pPr marL="233363" marR="0" lvl="0" indent="-233363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3300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management tasks are handled by Working Groups (including software development) 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3363" marR="0" lvl="0" indent="-233363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3300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Radars age out and new radars come online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3363" marR="0" lvl="0" indent="-233363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1800"/>
              </a:spcAft>
              <a:buClr>
                <a:srgbClr val="FF3300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33363" marR="0" lvl="0" indent="-233363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1800"/>
              </a:spcAft>
              <a:buClr>
                <a:srgbClr val="FF3300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33363" marR="0" lvl="0" indent="-233363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1800"/>
              </a:spcAft>
              <a:buClr>
                <a:srgbClr val="FF3300"/>
              </a:buClr>
              <a:buSzPct val="100000"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25000"/>
              </a:spcAft>
              <a:buClr>
                <a:srgbClr val="FF3300"/>
              </a:buClr>
              <a:buSzPct val="80000"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64008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25000"/>
              </a:spcAft>
              <a:buClr>
                <a:srgbClr val="FF3300"/>
              </a:buClr>
              <a:buSzPct val="80000"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25000"/>
              </a:spcAft>
              <a:buClr>
                <a:srgbClr val="FF3300"/>
              </a:buClr>
              <a:buSzPct val="80000"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3286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952500" y="1295400"/>
            <a:ext cx="7239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1" tIns="46036" rIns="92071" bIns="46036" numCol="1" anchor="t" anchorCtr="0" compatLnSpc="1">
            <a:prstTxWarp prst="textNoShape">
              <a:avLst/>
            </a:prstTxWarp>
          </a:bodyPr>
          <a:lstStyle/>
          <a:p>
            <a:pPr marL="233363" indent="-233363" algn="just" eaLnBrk="0" fontAlgn="base" hangingPunct="0">
              <a:spcAft>
                <a:spcPts val="2400"/>
              </a:spcAft>
              <a:buClr>
                <a:srgbClr val="FF3300"/>
              </a:buClr>
              <a:buSzPct val="100000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33363" indent="-233363" algn="just" eaLnBrk="0" fontAlgn="base" hangingPunct="0">
              <a:spcAft>
                <a:spcPts val="2400"/>
              </a:spcAft>
              <a:buClr>
                <a:srgbClr val="FF3300"/>
              </a:buClr>
              <a:buSzPct val="100000"/>
            </a:pPr>
            <a:endParaRPr lang="en-US" sz="2000" dirty="0"/>
          </a:p>
          <a:p>
            <a:pPr marL="233363" indent="-233363" algn="just" eaLnBrk="0" fontAlgn="base" hangingPunct="0">
              <a:spcAft>
                <a:spcPts val="2400"/>
              </a:spcAft>
              <a:buClr>
                <a:srgbClr val="FF3300"/>
              </a:buClr>
              <a:buSzPct val="100000"/>
            </a:pPr>
            <a:r>
              <a:rPr lang="en-US" sz="2000" dirty="0"/>
              <a:t> </a:t>
            </a:r>
          </a:p>
          <a:p>
            <a:pPr marL="233363" indent="-233363" algn="just" eaLnBrk="0" fontAlgn="base" hangingPunct="0">
              <a:spcBef>
                <a:spcPct val="20000"/>
              </a:spcBef>
              <a:spcAft>
                <a:spcPts val="1800"/>
              </a:spcAft>
              <a:buClr>
                <a:srgbClr val="FF3300"/>
              </a:buClr>
              <a:buSzPct val="100000"/>
            </a:pPr>
            <a:endParaRPr lang="en-US" sz="2400" dirty="0"/>
          </a:p>
          <a:p>
            <a:pPr marL="233363" marR="0" lvl="0" indent="-233363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1800"/>
              </a:spcAft>
              <a:buClr>
                <a:srgbClr val="FF3300"/>
              </a:buClr>
              <a:buSzPct val="100000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25000"/>
              </a:spcAft>
              <a:buClr>
                <a:srgbClr val="FF3300"/>
              </a:buClr>
              <a:buSzPct val="80000"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4008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25000"/>
              </a:spcAft>
              <a:buClr>
                <a:srgbClr val="FF3300"/>
              </a:buClr>
              <a:buSzPct val="80000"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25000"/>
              </a:spcAft>
              <a:buClr>
                <a:srgbClr val="FF3300"/>
              </a:buClr>
              <a:buSzPct val="80000"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7F154A-7C27-DA32-BAE5-8ABD63074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066800"/>
            <a:ext cx="7010400" cy="5257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F003E2-5397-8614-E12D-4C6A0DE33B66}"/>
              </a:ext>
            </a:extLst>
          </p:cNvPr>
          <p:cNvSpPr txBox="1"/>
          <p:nvPr/>
        </p:nvSpPr>
        <p:spPr>
          <a:xfrm>
            <a:off x="145211" y="112067"/>
            <a:ext cx="89755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Antenna arrays of the newly built </a:t>
            </a:r>
            <a:r>
              <a:rPr lang="en-US" sz="2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SuperDARN</a:t>
            </a:r>
            <a:r>
              <a:rPr lang="en-US" sz="2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radars in Iceland (2023)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31341D-C823-8CB7-6056-A4565AFD2126}"/>
              </a:ext>
            </a:extLst>
          </p:cNvPr>
          <p:cNvSpPr txBox="1"/>
          <p:nvPr/>
        </p:nvSpPr>
        <p:spPr>
          <a:xfrm>
            <a:off x="4800828" y="6386813"/>
            <a:ext cx="339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Credit: Simon G. Shepherd (PI)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FE9BB3-4311-9D44-DFFB-CC35A4335C38}"/>
              </a:ext>
            </a:extLst>
          </p:cNvPr>
          <p:cNvSpPr txBox="1"/>
          <p:nvPr/>
        </p:nvSpPr>
        <p:spPr>
          <a:xfrm>
            <a:off x="952500" y="6386813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Replaces two earlier radars</a:t>
            </a:r>
          </a:p>
        </p:txBody>
      </p:sp>
    </p:spTree>
    <p:extLst>
      <p:ext uri="{BB962C8B-B14F-4D97-AF65-F5344CB8AC3E}">
        <p14:creationId xmlns:p14="http://schemas.microsoft.com/office/powerpoint/2010/main" val="40607674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0C16C3-1936-40B5-A236-5CDC47AF271A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52400" y="1066800"/>
            <a:ext cx="8991600" cy="5791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Johns Hopkins University Applied Physics Laboratory, USA (1983)</a:t>
            </a:r>
          </a:p>
          <a:p>
            <a:pPr>
              <a:spcBef>
                <a:spcPts val="0"/>
              </a:spcBef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British Antarctic Survey, UK (1988)</a:t>
            </a:r>
          </a:p>
          <a:p>
            <a:pPr>
              <a:spcBef>
                <a:spcPts val="0"/>
              </a:spcBef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University of Saskatchewan, Canada (1993)</a:t>
            </a:r>
          </a:p>
          <a:p>
            <a:pPr>
              <a:spcBef>
                <a:spcPts val="0"/>
              </a:spcBef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National Center for Scientific Research, France (1994)</a:t>
            </a:r>
          </a:p>
          <a:p>
            <a:pPr>
              <a:spcBef>
                <a:spcPts val="0"/>
              </a:spcBef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National Institute for Polar Research, Japan (1995)</a:t>
            </a:r>
          </a:p>
          <a:p>
            <a:pPr>
              <a:spcBef>
                <a:spcPts val="0"/>
              </a:spcBef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University of Leicester, UK (1995)</a:t>
            </a:r>
          </a:p>
          <a:p>
            <a:pPr>
              <a:spcBef>
                <a:spcPts val="0"/>
              </a:spcBef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South African National Space Agency, South Africa (1997)</a:t>
            </a:r>
          </a:p>
          <a:p>
            <a:pPr>
              <a:spcBef>
                <a:spcPts val="0"/>
              </a:spcBef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University of Alaska, USA (2000)</a:t>
            </a:r>
          </a:p>
          <a:p>
            <a:pPr>
              <a:spcBef>
                <a:spcPts val="0"/>
              </a:spcBef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National Institute of Information and Communications Technology, Japan (2001)</a:t>
            </a:r>
          </a:p>
          <a:p>
            <a:pPr>
              <a:spcBef>
                <a:spcPts val="0"/>
              </a:spcBef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La Trobe University, Australia (2001)</a:t>
            </a:r>
          </a:p>
          <a:p>
            <a:pPr>
              <a:spcBef>
                <a:spcPts val="0"/>
              </a:spcBef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Nagoya University, Japan (2006)</a:t>
            </a:r>
          </a:p>
          <a:p>
            <a:pPr>
              <a:spcBef>
                <a:spcPts val="0"/>
              </a:spcBef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Virginia Tech, USA (2008)</a:t>
            </a:r>
          </a:p>
          <a:p>
            <a:pPr>
              <a:spcBef>
                <a:spcPts val="0"/>
              </a:spcBef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Dartmouth College, USA (2010)</a:t>
            </a:r>
          </a:p>
          <a:p>
            <a:pPr>
              <a:spcBef>
                <a:spcPts val="0"/>
              </a:spcBef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Polar Research Institute, China (2011)</a:t>
            </a:r>
          </a:p>
          <a:p>
            <a:pPr>
              <a:spcBef>
                <a:spcPts val="0"/>
              </a:spcBef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Institute for Space Astrophysics and Planetology, Italy (2012)</a:t>
            </a:r>
          </a:p>
          <a:p>
            <a:pPr>
              <a:spcBef>
                <a:spcPts val="0"/>
              </a:spcBef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National Space Science Center, China (2018)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endParaRPr lang="en-US" sz="1800" kern="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 err="1"/>
              <a:t>SuperDARN</a:t>
            </a:r>
            <a:r>
              <a:rPr lang="en-US" dirty="0"/>
              <a:t> Institutions (Date of </a:t>
            </a:r>
            <a:r>
              <a:rPr lang="en-US"/>
              <a:t>first radar)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8363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-1588" y="1079500"/>
            <a:ext cx="9144000" cy="5805487"/>
            <a:chOff x="97" y="865"/>
            <a:chExt cx="5760" cy="3552"/>
          </a:xfrm>
        </p:grpSpPr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97" y="865"/>
              <a:ext cx="5760" cy="3552"/>
              <a:chOff x="0" y="883"/>
              <a:chExt cx="6221" cy="3725"/>
            </a:xfrm>
          </p:grpSpPr>
          <p:pic>
            <p:nvPicPr>
              <p:cNvPr id="17" name="Picture 5" descr="stok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167" y="883"/>
                <a:ext cx="2054" cy="127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pic>
            <p:nvPicPr>
              <p:cNvPr id="18" name="Picture 6" descr="hank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167" y="3360"/>
                <a:ext cx="2054" cy="124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pic>
            <p:nvPicPr>
              <p:cNvPr id="19" name="Picture 7" descr="pyk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167" y="2160"/>
                <a:ext cx="2054" cy="1248"/>
              </a:xfrm>
              <a:prstGeom prst="rect">
                <a:avLst/>
              </a:prstGeom>
              <a:noFill/>
            </p:spPr>
          </p:pic>
          <p:pic>
            <p:nvPicPr>
              <p:cNvPr id="20" name="Picture 8" descr="kapus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151" y="2064"/>
                <a:ext cx="2034" cy="1440"/>
              </a:xfrm>
              <a:prstGeom prst="rect">
                <a:avLst/>
              </a:prstGeom>
              <a:noFill/>
            </p:spPr>
          </p:pic>
          <p:pic>
            <p:nvPicPr>
              <p:cNvPr id="21" name="Picture 9" descr="0 03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0" y="2112"/>
                <a:ext cx="2151" cy="129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pic>
            <p:nvPicPr>
              <p:cNvPr id="22" name="Picture 10" descr="Goose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151" y="3408"/>
                <a:ext cx="2027" cy="12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  <p:pic>
            <p:nvPicPr>
              <p:cNvPr id="23" name="Picture 11" descr="Sas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151" y="883"/>
                <a:ext cx="2033" cy="1269"/>
              </a:xfrm>
              <a:prstGeom prst="rect">
                <a:avLst/>
              </a:prstGeom>
              <a:noFill/>
            </p:spPr>
          </p:pic>
          <p:pic>
            <p:nvPicPr>
              <p:cNvPr id="24" name="Picture 12" descr="PrinceGeorge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0" y="3408"/>
                <a:ext cx="2151" cy="1200"/>
              </a:xfrm>
              <a:prstGeom prst="rect">
                <a:avLst/>
              </a:prstGeom>
              <a:noFill/>
            </p:spPr>
          </p:pic>
          <p:pic>
            <p:nvPicPr>
              <p:cNvPr id="25" name="Picture 13" descr="KingSalmon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0" y="883"/>
                <a:ext cx="2151" cy="1277"/>
              </a:xfrm>
              <a:prstGeom prst="rect">
                <a:avLst/>
              </a:prstGeom>
              <a:noFill/>
            </p:spPr>
          </p:pic>
        </p:grpSp>
        <p:sp>
          <p:nvSpPr>
            <p:cNvPr id="6" name="Text Box 14"/>
            <p:cNvSpPr txBox="1">
              <a:spLocks noChangeArrowheads="1"/>
            </p:cNvSpPr>
            <p:nvPr/>
          </p:nvSpPr>
          <p:spPr bwMode="auto">
            <a:xfrm>
              <a:off x="241" y="1873"/>
              <a:ext cx="116" cy="21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7" name="Text Box 15"/>
            <p:cNvSpPr txBox="1">
              <a:spLocks noChangeArrowheads="1"/>
            </p:cNvSpPr>
            <p:nvPr/>
          </p:nvSpPr>
          <p:spPr bwMode="auto">
            <a:xfrm>
              <a:off x="135" y="1836"/>
              <a:ext cx="1379" cy="22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b="1" dirty="0">
                  <a:solidFill>
                    <a:schemeClr val="bg1"/>
                  </a:solidFill>
                  <a:latin typeface="Arial" charset="0"/>
                </a:rPr>
                <a:t>King Salmon, AK </a:t>
              </a:r>
            </a:p>
          </p:txBody>
        </p:sp>
        <p:sp>
          <p:nvSpPr>
            <p:cNvPr id="8" name="Text Box 16"/>
            <p:cNvSpPr txBox="1">
              <a:spLocks noChangeArrowheads="1"/>
            </p:cNvSpPr>
            <p:nvPr/>
          </p:nvSpPr>
          <p:spPr bwMode="auto">
            <a:xfrm>
              <a:off x="135" y="3048"/>
              <a:ext cx="886" cy="22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b="1" dirty="0">
                  <a:solidFill>
                    <a:schemeClr val="bg1"/>
                  </a:solidFill>
                  <a:latin typeface="Arial" charset="0"/>
                </a:rPr>
                <a:t>Kodiak, AK</a:t>
              </a:r>
            </a:p>
          </p:txBody>
        </p:sp>
        <p:sp>
          <p:nvSpPr>
            <p:cNvPr id="9" name="Text Box 17"/>
            <p:cNvSpPr txBox="1">
              <a:spLocks noChangeArrowheads="1"/>
            </p:cNvSpPr>
            <p:nvPr/>
          </p:nvSpPr>
          <p:spPr bwMode="auto">
            <a:xfrm>
              <a:off x="97" y="4205"/>
              <a:ext cx="116" cy="209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10" name="Text Box 18"/>
            <p:cNvSpPr txBox="1">
              <a:spLocks noChangeArrowheads="1"/>
            </p:cNvSpPr>
            <p:nvPr/>
          </p:nvSpPr>
          <p:spPr bwMode="auto">
            <a:xfrm>
              <a:off x="97" y="4167"/>
              <a:ext cx="1482" cy="22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b="1" dirty="0">
                  <a:solidFill>
                    <a:schemeClr val="bg1"/>
                  </a:solidFill>
                  <a:latin typeface="Arial" charset="0"/>
                </a:rPr>
                <a:t>Prince George, B.C.</a:t>
              </a:r>
            </a:p>
          </p:txBody>
        </p:sp>
        <p:sp>
          <p:nvSpPr>
            <p:cNvPr id="11" name="Text Box 19"/>
            <p:cNvSpPr txBox="1">
              <a:spLocks noChangeArrowheads="1"/>
            </p:cNvSpPr>
            <p:nvPr/>
          </p:nvSpPr>
          <p:spPr bwMode="auto">
            <a:xfrm>
              <a:off x="2066" y="1836"/>
              <a:ext cx="1934" cy="22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b="1" dirty="0">
                  <a:solidFill>
                    <a:schemeClr val="bg1"/>
                  </a:solidFill>
                  <a:latin typeface="Arial" charset="0"/>
                </a:rPr>
                <a:t>Saskatoon, Saskatchewan</a:t>
              </a:r>
            </a:p>
          </p:txBody>
        </p:sp>
        <p:sp>
          <p:nvSpPr>
            <p:cNvPr id="12" name="Text Box 20"/>
            <p:cNvSpPr txBox="1">
              <a:spLocks noChangeArrowheads="1"/>
            </p:cNvSpPr>
            <p:nvPr/>
          </p:nvSpPr>
          <p:spPr bwMode="auto">
            <a:xfrm>
              <a:off x="2113" y="3002"/>
              <a:ext cx="1659" cy="22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b="1" dirty="0" err="1">
                  <a:solidFill>
                    <a:schemeClr val="bg1"/>
                  </a:solidFill>
                  <a:latin typeface="Arial" charset="0"/>
                </a:rPr>
                <a:t>Kapuskasing</a:t>
              </a:r>
              <a:r>
                <a:rPr lang="en-US" sz="1800" b="1" dirty="0">
                  <a:solidFill>
                    <a:schemeClr val="bg1"/>
                  </a:solidFill>
                  <a:latin typeface="Arial" charset="0"/>
                </a:rPr>
                <a:t>, Ontario</a:t>
              </a: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2113" y="3313"/>
              <a:ext cx="1576" cy="22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b="1" dirty="0">
                  <a:solidFill>
                    <a:schemeClr val="bg1"/>
                  </a:solidFill>
                  <a:latin typeface="Arial" charset="0"/>
                </a:rPr>
                <a:t>Goose Bay, Labrador</a:t>
              </a:r>
            </a:p>
          </p:txBody>
        </p:sp>
        <p:sp>
          <p:nvSpPr>
            <p:cNvPr id="14" name="Text Box 22"/>
            <p:cNvSpPr txBox="1">
              <a:spLocks noChangeArrowheads="1"/>
            </p:cNvSpPr>
            <p:nvPr/>
          </p:nvSpPr>
          <p:spPr bwMode="auto">
            <a:xfrm>
              <a:off x="4033" y="1836"/>
              <a:ext cx="1433" cy="22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b="1" dirty="0" err="1">
                  <a:solidFill>
                    <a:schemeClr val="bg1"/>
                  </a:solidFill>
                  <a:latin typeface="Arial" charset="0"/>
                </a:rPr>
                <a:t>Stokkseyri</a:t>
              </a:r>
              <a:r>
                <a:rPr lang="en-US" sz="1800" b="1" dirty="0">
                  <a:solidFill>
                    <a:schemeClr val="bg1"/>
                  </a:solidFill>
                  <a:latin typeface="Arial" charset="0"/>
                </a:rPr>
                <a:t>, Iceland</a:t>
              </a:r>
            </a:p>
          </p:txBody>
        </p:sp>
        <p:sp>
          <p:nvSpPr>
            <p:cNvPr id="15" name="Text Box 23"/>
            <p:cNvSpPr txBox="1">
              <a:spLocks noChangeArrowheads="1"/>
            </p:cNvSpPr>
            <p:nvPr/>
          </p:nvSpPr>
          <p:spPr bwMode="auto">
            <a:xfrm>
              <a:off x="4033" y="3002"/>
              <a:ext cx="1457" cy="22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b="1" dirty="0" err="1">
                  <a:solidFill>
                    <a:schemeClr val="bg1"/>
                  </a:solidFill>
                  <a:latin typeface="Arial" charset="0"/>
                </a:rPr>
                <a:t>Pykkvibaer</a:t>
              </a:r>
              <a:r>
                <a:rPr lang="en-US" sz="1800" b="1" dirty="0">
                  <a:solidFill>
                    <a:schemeClr val="bg1"/>
                  </a:solidFill>
                  <a:latin typeface="Arial" charset="0"/>
                </a:rPr>
                <a:t>, Iceland</a:t>
              </a:r>
            </a:p>
          </p:txBody>
        </p:sp>
        <p:sp>
          <p:nvSpPr>
            <p:cNvPr id="16" name="Text Box 24"/>
            <p:cNvSpPr txBox="1">
              <a:spLocks noChangeArrowheads="1"/>
            </p:cNvSpPr>
            <p:nvPr/>
          </p:nvSpPr>
          <p:spPr bwMode="auto">
            <a:xfrm>
              <a:off x="3985" y="4167"/>
              <a:ext cx="1522" cy="22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b="1" dirty="0" err="1">
                  <a:solidFill>
                    <a:schemeClr val="bg1"/>
                  </a:solidFill>
                  <a:latin typeface="Arial" charset="0"/>
                </a:rPr>
                <a:t>Hankasalmi</a:t>
              </a:r>
              <a:r>
                <a:rPr lang="en-US" sz="1800" b="1" dirty="0">
                  <a:solidFill>
                    <a:schemeClr val="bg1"/>
                  </a:solidFill>
                  <a:latin typeface="Arial" charset="0"/>
                </a:rPr>
                <a:t>, Finland</a:t>
              </a:r>
            </a:p>
          </p:txBody>
        </p:sp>
      </p:grpSp>
      <p:sp>
        <p:nvSpPr>
          <p:cNvPr id="3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 err="1"/>
              <a:t>SuperDARN</a:t>
            </a:r>
            <a:r>
              <a:rPr lang="en-US" dirty="0"/>
              <a:t>: Some Northern Hemisphere Radars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0C16C3-1936-40B5-A236-5CDC47AF271A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938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</p:spPr>
        <p:txBody>
          <a:bodyPr/>
          <a:lstStyle/>
          <a:p>
            <a:fld id="{8E0C16C3-1936-40B5-A236-5CDC47AF271A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0" y="2743200"/>
            <a:ext cx="9144000" cy="914400"/>
          </a:xfrm>
          <a:prstGeom prst="rect">
            <a:avLst/>
          </a:prstGeom>
        </p:spPr>
        <p:txBody>
          <a:bodyPr anchor="ctr"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HF Radar: Probing the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Geospace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System</a:t>
            </a:r>
          </a:p>
        </p:txBody>
      </p:sp>
    </p:spTree>
    <p:extLst>
      <p:ext uri="{BB962C8B-B14F-4D97-AF65-F5344CB8AC3E}">
        <p14:creationId xmlns:p14="http://schemas.microsoft.com/office/powerpoint/2010/main" val="28599323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0" y="1066800"/>
            <a:ext cx="9144000" cy="5867400"/>
            <a:chOff x="0" y="912"/>
            <a:chExt cx="6221" cy="3696"/>
          </a:xfrm>
        </p:grpSpPr>
        <p:pic>
          <p:nvPicPr>
            <p:cNvPr id="4" name="Picture 4" descr="Halle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91" y="912"/>
              <a:ext cx="2338" cy="1872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5" name="Picture 5" descr="Syow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912"/>
              <a:ext cx="1337" cy="1872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6" name="Picture 6" descr="Sanae0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43" y="2784"/>
              <a:ext cx="2678" cy="1824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7" name="Picture 7" descr="Tiger0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33" y="912"/>
              <a:ext cx="2688" cy="1920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8" name="Picture 8" descr="Sanae0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2791"/>
              <a:ext cx="3543" cy="1817"/>
            </a:xfrm>
            <a:prstGeom prst="rect">
              <a:avLst/>
            </a:prstGeom>
            <a:noFill/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0C16C3-1936-40B5-A236-5CDC47AF271A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-76200" y="3733800"/>
            <a:ext cx="2163797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Syowa, Antarctica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409825" y="1371600"/>
            <a:ext cx="2095382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Halley, Antarctica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55575" y="4195763"/>
            <a:ext cx="2240742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SANAE, Antarctica</a:t>
            </a: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5604529" y="6409770"/>
            <a:ext cx="2240742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SANAE, Antarctica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5416550" y="1219200"/>
            <a:ext cx="234763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1800" b="1" dirty="0" err="1">
                <a:solidFill>
                  <a:schemeClr val="bg1"/>
                </a:solidFill>
                <a:latin typeface="Arial" charset="0"/>
              </a:rPr>
              <a:t>Bruny</a:t>
            </a: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 Is., Tasmania</a:t>
            </a:r>
          </a:p>
        </p:txBody>
      </p:sp>
      <p:sp>
        <p:nvSpPr>
          <p:cNvPr id="14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 err="1"/>
              <a:t>SuperDARN</a:t>
            </a:r>
            <a:r>
              <a:rPr lang="en-US" dirty="0"/>
              <a:t>: Some Southern Hemisphere Radars</a:t>
            </a:r>
          </a:p>
        </p:txBody>
      </p:sp>
    </p:spTree>
    <p:extLst>
      <p:ext uri="{BB962C8B-B14F-4D97-AF65-F5344CB8AC3E}">
        <p14:creationId xmlns:p14="http://schemas.microsoft.com/office/powerpoint/2010/main" val="13908993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two-radar </a:t>
            </a:r>
            <a:r>
              <a:rPr lang="en-US" sz="2800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SuperDARN</a:t>
            </a:r>
            <a:r>
              <a:rPr lang="en-US" sz="28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site - Hays, Kansas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6172200"/>
            <a:ext cx="8045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Aerial photo: one radar is oriented towards the NE, the other towards the NW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D95431-B255-4137-8744-00210CC3D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028700"/>
            <a:ext cx="65532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7002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</p:spPr>
        <p:txBody>
          <a:bodyPr/>
          <a:lstStyle/>
          <a:p>
            <a:fld id="{8E0C16C3-1936-40B5-A236-5CDC47AF271A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0" y="2743200"/>
            <a:ext cx="9144000" cy="914400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High-Latitude </a:t>
            </a:r>
            <a:r>
              <a:rPr lang="en-US" dirty="0" err="1"/>
              <a:t>SuperDARN</a:t>
            </a:r>
            <a:r>
              <a:rPr lang="en-US" dirty="0"/>
              <a:t>: Science Highlights</a:t>
            </a:r>
          </a:p>
        </p:txBody>
      </p:sp>
    </p:spTree>
    <p:extLst>
      <p:ext uri="{BB962C8B-B14F-4D97-AF65-F5344CB8AC3E}">
        <p14:creationId xmlns:p14="http://schemas.microsoft.com/office/powerpoint/2010/main" val="19517634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100" dirty="0"/>
              <a:t>High-Latitude Science: </a:t>
            </a:r>
            <a:r>
              <a:rPr lang="en-US" sz="3100" dirty="0" err="1"/>
              <a:t>Ionospheric</a:t>
            </a:r>
            <a:r>
              <a:rPr lang="en-US" sz="3100" dirty="0"/>
              <a:t> Plasma Convection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0C16C3-1936-40B5-A236-5CDC47AF271A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4" t="7778" r="9574" b="34444"/>
          <a:stretch/>
        </p:blipFill>
        <p:spPr>
          <a:xfrm>
            <a:off x="304800" y="1143000"/>
            <a:ext cx="4724400" cy="51180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0" y="6384409"/>
            <a:ext cx="3810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 err="1"/>
              <a:t>Ruohoniemi</a:t>
            </a:r>
            <a:r>
              <a:rPr lang="en-US" sz="1800" b="1" dirty="0"/>
              <a:t> and Greenwald  [2005]</a:t>
            </a:r>
          </a:p>
        </p:txBody>
      </p:sp>
      <p:sp>
        <p:nvSpPr>
          <p:cNvPr id="7" name="Content Placeholder 3"/>
          <p:cNvSpPr txBox="1">
            <a:spLocks/>
          </p:cNvSpPr>
          <p:nvPr/>
        </p:nvSpPr>
        <p:spPr bwMode="auto">
          <a:xfrm>
            <a:off x="5029200" y="1371600"/>
            <a:ext cx="4038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1" tIns="46036" rIns="92071" bIns="46036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indent="-342900">
              <a:spcBef>
                <a:spcPts val="0"/>
              </a:spcBef>
              <a:spcAft>
                <a:spcPts val="18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SuperDARN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measurements have been used to derive several statistical models of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ionospheric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plasma convection.</a:t>
            </a:r>
          </a:p>
          <a:p>
            <a:pPr marL="342900" lvl="0" indent="-342900">
              <a:spcBef>
                <a:spcPts val="0"/>
              </a:spcBef>
              <a:spcAft>
                <a:spcPts val="18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This figure shows how the pattern of convection is controlled by the orientation of the Interplanetary Magnetic Field (IMF).</a:t>
            </a:r>
          </a:p>
          <a:p>
            <a:pPr marL="342900" lvl="0" indent="-342900">
              <a:spcBef>
                <a:spcPts val="0"/>
              </a:spcBef>
              <a:spcAft>
                <a:spcPts val="18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The north-south (</a:t>
            </a:r>
            <a:r>
              <a:rPr lang="en-US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Bz</a:t>
            </a: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) component controls the overall strength of convection while the east-west (By) component controls dawn-dusk asymmetry in the patterns.    </a:t>
            </a:r>
          </a:p>
        </p:txBody>
      </p:sp>
    </p:spTree>
    <p:extLst>
      <p:ext uri="{BB962C8B-B14F-4D97-AF65-F5344CB8AC3E}">
        <p14:creationId xmlns:p14="http://schemas.microsoft.com/office/powerpoint/2010/main" val="26968428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0C16C3-1936-40B5-A236-5CDC47AF271A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3" name="Picture 6" descr="11Jan2001-l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9157" y="1206868"/>
            <a:ext cx="5802243" cy="549873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62000" y="6307513"/>
            <a:ext cx="762000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1800" b="1" dirty="0"/>
              <a:t>All Northern Hemisphere Radars, 2-minutes of Line-of-Sight Doppler Data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600200" y="1066800"/>
            <a:ext cx="5791200" cy="368668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r>
              <a:rPr lang="en-US" sz="1800" b="1" dirty="0">
                <a:latin typeface="Arial" charset="0"/>
              </a:rPr>
              <a:t>January 11, 2001		01:10:00 – 01:11:47 UT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 err="1"/>
              <a:t>SuperDARN</a:t>
            </a:r>
            <a:r>
              <a:rPr lang="en-US" dirty="0"/>
              <a:t> Data: Multi-Radar Doppler Map </a:t>
            </a:r>
          </a:p>
        </p:txBody>
      </p:sp>
    </p:spTree>
    <p:extLst>
      <p:ext uri="{BB962C8B-B14F-4D97-AF65-F5344CB8AC3E}">
        <p14:creationId xmlns:p14="http://schemas.microsoft.com/office/powerpoint/2010/main" val="10475435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0C16C3-1936-40B5-A236-5CDC47AF271A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3" name="Picture 2" descr="11Jan2001-convec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2778" y="1389905"/>
            <a:ext cx="5769915" cy="5468095"/>
          </a:xfrm>
          <a:prstGeom prst="rect">
            <a:avLst/>
          </a:prstGeom>
          <a:noFill/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600200" y="1066800"/>
            <a:ext cx="5791200" cy="368668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r>
              <a:rPr lang="en-US" sz="1800" b="1" dirty="0">
                <a:latin typeface="Arial" charset="0"/>
              </a:rPr>
              <a:t>January 11, 2001		01:10:00 – 01:11:47 UT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52500" y="6442441"/>
            <a:ext cx="723900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1800" b="1" dirty="0"/>
              <a:t>All Northern Hemisphere Radars, Fitted </a:t>
            </a:r>
            <a:r>
              <a:rPr lang="en-US" sz="1800" b="1" dirty="0" err="1"/>
              <a:t>Ionospheric</a:t>
            </a:r>
            <a:r>
              <a:rPr lang="en-US" sz="1800" b="1" dirty="0"/>
              <a:t> Velocity Vectors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88735" y="6070311"/>
            <a:ext cx="68580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800" b="1" dirty="0"/>
              <a:t>Two-Dimensional Least-Squares Spherical Harmonic Fit to the Data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SuperDARN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Data: Multi-Radar Convection Map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851EC7-55AB-84C1-9920-E6BA203C7D06}"/>
              </a:ext>
            </a:extLst>
          </p:cNvPr>
          <p:cNvSpPr txBox="1"/>
          <p:nvPr/>
        </p:nvSpPr>
        <p:spPr>
          <a:xfrm>
            <a:off x="5328939" y="2463315"/>
            <a:ext cx="35814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/>
              <a:t>Ruohoniemi and Baker [1998]</a:t>
            </a:r>
          </a:p>
          <a:p>
            <a:r>
              <a:rPr lang="en-US" sz="1800" b="1" dirty="0"/>
              <a:t>Shepherd and Ruohoniemi [2000]</a:t>
            </a:r>
          </a:p>
        </p:txBody>
      </p:sp>
    </p:spTree>
    <p:extLst>
      <p:ext uri="{BB962C8B-B14F-4D97-AF65-F5344CB8AC3E}">
        <p14:creationId xmlns:p14="http://schemas.microsoft.com/office/powerpoint/2010/main" val="30946513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0C16C3-1936-40B5-A236-5CDC47AF271A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6" name="Picture 5" descr="20020930.0950.north.cnvma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43000"/>
            <a:ext cx="4495800" cy="4724400"/>
          </a:xfrm>
          <a:prstGeom prst="rect">
            <a:avLst/>
          </a:prstGeom>
        </p:spPr>
      </p:pic>
      <p:pic>
        <p:nvPicPr>
          <p:cNvPr id="7" name="Picture 6" descr="20020930.0950.south.cnvma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1143000"/>
            <a:ext cx="4419600" cy="4724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6700" y="6096000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Instantaneous maps of plasma convection show asymmetry due to IMF By effect between the conjugate regions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SuperDARN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Data: North-South Convection Maps</a:t>
            </a:r>
          </a:p>
        </p:txBody>
      </p:sp>
    </p:spTree>
    <p:extLst>
      <p:ext uri="{BB962C8B-B14F-4D97-AF65-F5344CB8AC3E}">
        <p14:creationId xmlns:p14="http://schemas.microsoft.com/office/powerpoint/2010/main" val="39962846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High-Latitude Science: Convection Changes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0C16C3-1936-40B5-A236-5CDC47AF271A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59208" y="6341547"/>
            <a:ext cx="297179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/>
              <a:t>Ruohoniemi et al., [2001]</a:t>
            </a:r>
          </a:p>
        </p:txBody>
      </p:sp>
      <p:sp>
        <p:nvSpPr>
          <p:cNvPr id="7" name="Content Placeholder 3"/>
          <p:cNvSpPr txBox="1">
            <a:spLocks/>
          </p:cNvSpPr>
          <p:nvPr/>
        </p:nvSpPr>
        <p:spPr bwMode="auto">
          <a:xfrm>
            <a:off x="5610519" y="1785939"/>
            <a:ext cx="3216897" cy="474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1" tIns="46036" rIns="92071" bIns="46036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indent="-342900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SuperDARN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can image the global pattern of ionospheric plasma convection on 1-2 minute timescales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sequence of maps at 6-min step shows the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response of the high-latitude convection pattern in the northern hemisphere to the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arrival of a Coronal Mass Ejection (CME)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3" descr="spw_4x">
            <a:extLst>
              <a:ext uri="{FF2B5EF4-FFF2-40B4-BE49-F238E27FC236}">
                <a16:creationId xmlns:a16="http://schemas.microsoft.com/office/drawing/2014/main" id="{01354B4E-73EB-F8AE-DBE1-739FF68D6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8655" t="20772" r="-420" b="17937"/>
          <a:stretch>
            <a:fillRect/>
          </a:stretch>
        </p:blipFill>
        <p:spPr bwMode="auto">
          <a:xfrm>
            <a:off x="527934" y="1371600"/>
            <a:ext cx="4952682" cy="462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24546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High-Latitude Science: Convection Changes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0C16C3-1936-40B5-A236-5CDC47AF271A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4" t="11111" r="9574" b="40000"/>
          <a:stretch/>
        </p:blipFill>
        <p:spPr>
          <a:xfrm>
            <a:off x="228600" y="1228362"/>
            <a:ext cx="5476406" cy="50200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0200" y="6377696"/>
            <a:ext cx="237354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 err="1"/>
              <a:t>Chisham</a:t>
            </a:r>
            <a:r>
              <a:rPr lang="en-US" sz="1800" b="1" dirty="0"/>
              <a:t> et al., [2007]</a:t>
            </a:r>
          </a:p>
        </p:txBody>
      </p:sp>
      <p:sp>
        <p:nvSpPr>
          <p:cNvPr id="7" name="Content Placeholder 3"/>
          <p:cNvSpPr txBox="1">
            <a:spLocks/>
          </p:cNvSpPr>
          <p:nvPr/>
        </p:nvSpPr>
        <p:spPr bwMode="auto">
          <a:xfrm>
            <a:off x="5638800" y="2006754"/>
            <a:ext cx="3429000" cy="474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1" tIns="46036" rIns="92071" bIns="46036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indent="-342900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This sequence of figures at 6-min step shows how the convection pattern  reconfigures when the </a:t>
            </a:r>
            <a:r>
              <a:rPr lang="en-US" sz="1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IMF rotates from northward (</a:t>
            </a:r>
            <a:r>
              <a:rPr lang="en-US" sz="1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Bz</a:t>
            </a:r>
            <a:r>
              <a:rPr lang="en-US" sz="1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+) to southward (</a:t>
            </a:r>
            <a:r>
              <a:rPr lang="en-US" sz="1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Bz</a:t>
            </a:r>
            <a:r>
              <a:rPr lang="en-US" sz="1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-)</a:t>
            </a: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Reverse convection in the noon sector gives way rapidly to robust two-cell convection.</a:t>
            </a:r>
          </a:p>
        </p:txBody>
      </p:sp>
    </p:spTree>
    <p:extLst>
      <p:ext uri="{BB962C8B-B14F-4D97-AF65-F5344CB8AC3E}">
        <p14:creationId xmlns:p14="http://schemas.microsoft.com/office/powerpoint/2010/main" val="8310027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High-Latitude Science: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Auroral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Activity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0C16C3-1936-40B5-A236-5CDC47AF271A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t="7778" r="23049" b="46667"/>
          <a:stretch/>
        </p:blipFill>
        <p:spPr>
          <a:xfrm>
            <a:off x="137160" y="1063096"/>
            <a:ext cx="4143103" cy="52379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94263" y="6384409"/>
            <a:ext cx="2286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 err="1"/>
              <a:t>Grocott</a:t>
            </a:r>
            <a:r>
              <a:rPr lang="en-US" sz="1800" b="1" dirty="0"/>
              <a:t> et al., [2004]</a:t>
            </a:r>
          </a:p>
        </p:txBody>
      </p:sp>
      <p:sp>
        <p:nvSpPr>
          <p:cNvPr id="7" name="Content Placeholder 3"/>
          <p:cNvSpPr txBox="1">
            <a:spLocks/>
          </p:cNvSpPr>
          <p:nvPr/>
        </p:nvSpPr>
        <p:spPr bwMode="auto">
          <a:xfrm>
            <a:off x="4298645" y="1551325"/>
            <a:ext cx="4540555" cy="474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1" tIns="46036" rIns="92071" bIns="46036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indent="-342900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Auroral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substorms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and pseudo-breakups are associated with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Bursty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Bulk Flows (BBFs) measured by spacecraft in the tail of the magnetosphere. 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This figures shows the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ionospheric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signature of a BBF to be an enhancement in the strength of flows near the midnight convection reversal boundary just poleward of an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auroral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intensification measured by the Far Ultra-Violet (FUV) instrument aboard the NASA IMAGE spacecraft. 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/>
            </a:pPr>
            <a:endParaRPr lang="en-US" sz="2000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33059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0C16C3-1936-40B5-A236-5CDC47AF271A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135401"/>
            <a:ext cx="7029285" cy="458719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181600" y="1236571"/>
            <a:ext cx="336021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Figure Credit: J.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Grebowsky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3999" cy="914400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Geospace</a:t>
            </a:r>
            <a:r>
              <a:rPr lang="en-US" dirty="0"/>
              <a:t> System</a:t>
            </a:r>
          </a:p>
        </p:txBody>
      </p:sp>
      <p:sp>
        <p:nvSpPr>
          <p:cNvPr id="8" name="Content Placeholder 3"/>
          <p:cNvSpPr txBox="1">
            <a:spLocks/>
          </p:cNvSpPr>
          <p:nvPr/>
        </p:nvSpPr>
        <p:spPr bwMode="auto">
          <a:xfrm>
            <a:off x="128451" y="5779689"/>
            <a:ext cx="9167949" cy="1212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1" tIns="46036" rIns="92071" bIns="46036" numCol="1" anchor="t" anchorCtr="0" compatLnSpc="1">
            <a:prstTxWarp prst="textNoShape">
              <a:avLst/>
            </a:prstTxWarp>
            <a:noAutofit/>
          </a:bodyPr>
          <a:lstStyle/>
          <a:p>
            <a:pPr marL="347472" lvl="0" indent="-347472">
              <a:spcBef>
                <a:spcPts val="0"/>
              </a:spcBef>
              <a:spcAft>
                <a:spcPts val="3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Primary drivers for the high latitude ionosphere are the magnetosphere &amp; solar wind</a:t>
            </a:r>
          </a:p>
          <a:p>
            <a:pPr marL="347472" lvl="0" indent="-347472">
              <a:spcBef>
                <a:spcPts val="0"/>
              </a:spcBef>
              <a:spcAft>
                <a:spcPts val="3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/>
            </a:pP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Primary drivers for the low latitude ionosphere are solar heating &amp; neutral processes</a:t>
            </a:r>
          </a:p>
          <a:p>
            <a:pPr marL="347472" lvl="0" indent="-347472">
              <a:spcBef>
                <a:spcPts val="0"/>
              </a:spcBef>
              <a:spcAft>
                <a:spcPts val="3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/>
            </a:pP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Ionosphere is key to coupling of the magnetosphere-ionosphere-thermosphere system</a:t>
            </a:r>
          </a:p>
          <a:p>
            <a:pPr marL="347472" lvl="0" indent="-347472">
              <a:spcBef>
                <a:spcPts val="300"/>
              </a:spcBef>
              <a:spcAft>
                <a:spcPts val="3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/>
            </a:pPr>
            <a:endParaRPr lang="en-US" sz="2000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3286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High-Latitude Science: Pulsed Dayside Flows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0C16C3-1936-40B5-A236-5CDC47AF271A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8" t="7778" r="14628" b="37778"/>
          <a:stretch/>
        </p:blipFill>
        <p:spPr>
          <a:xfrm>
            <a:off x="304800" y="1143000"/>
            <a:ext cx="4343400" cy="50567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68119" y="6382305"/>
            <a:ext cx="200388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/>
              <a:t>Wild et al., [2003]</a:t>
            </a:r>
          </a:p>
        </p:txBody>
      </p:sp>
      <p:sp>
        <p:nvSpPr>
          <p:cNvPr id="7" name="Content Placeholder 3"/>
          <p:cNvSpPr txBox="1">
            <a:spLocks/>
          </p:cNvSpPr>
          <p:nvPr/>
        </p:nvSpPr>
        <p:spPr bwMode="auto">
          <a:xfrm>
            <a:off x="4852218" y="1301234"/>
            <a:ext cx="3986982" cy="474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1" tIns="46036" rIns="92071" bIns="46036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indent="-342900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Many studies have used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SuperDARN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data in conjunction with spacecraft measurements to improve our understanding of solar wind – magnetosphere coupling processes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Here, pulsed noon sector flows measured by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SuperDARN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radars in both hemispheres are identified as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ionospheric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signatures of magnetic Flux Transfer Events (FTEs) measured by spacecraft at the dayside magnetopause 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/>
            </a:pPr>
            <a:endParaRPr lang="en-US" sz="2000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710444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High-Latitude Science: ULF Pulsations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0C16C3-1936-40B5-A236-5CDC47AF271A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3861866"/>
            <a:ext cx="291828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 err="1"/>
              <a:t>Ponomarenko</a:t>
            </a:r>
            <a:r>
              <a:rPr lang="en-US" sz="1800" b="1" dirty="0"/>
              <a:t> et al., [2005]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72222" r="20482" b="13333"/>
          <a:stretch/>
        </p:blipFill>
        <p:spPr>
          <a:xfrm>
            <a:off x="267130" y="1143000"/>
            <a:ext cx="4337539" cy="2667000"/>
          </a:xfrm>
          <a:prstGeom prst="rect">
            <a:avLst/>
          </a:prstGeom>
        </p:spPr>
      </p:pic>
      <p:sp>
        <p:nvSpPr>
          <p:cNvPr id="7" name="Content Placeholder 3"/>
          <p:cNvSpPr txBox="1">
            <a:spLocks/>
          </p:cNvSpPr>
          <p:nvPr/>
        </p:nvSpPr>
        <p:spPr bwMode="auto">
          <a:xfrm>
            <a:off x="93618" y="4373880"/>
            <a:ext cx="9050382" cy="2484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1" tIns="46036" rIns="92071" bIns="46036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indent="-342900">
              <a:spcBef>
                <a:spcPts val="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Ultra-Low Frequency (ULF) pulsations are signatures of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magnetohydrodynamic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(MHD) waves that provide important information about the flow of energy and momentum in the coupled magnetosphere-ionosphere system. </a:t>
            </a:r>
          </a:p>
          <a:p>
            <a:pPr marL="342900" lvl="0" indent="-342900">
              <a:spcBef>
                <a:spcPts val="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ULF waves appear in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SuperDARN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data as quasiperiodic fluctuations in the Doppler velocity and/or the backscattered power.</a:t>
            </a:r>
          </a:p>
          <a:p>
            <a:pPr marL="342900" lvl="0" indent="-342900">
              <a:spcBef>
                <a:spcPts val="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During this event, the energy source for the ULF wave activity was determined to be ion-cyclotron waves detected in the upstream solar wind. </a:t>
            </a:r>
          </a:p>
          <a:p>
            <a:pPr marL="342900" lvl="0" indent="-342900">
              <a:spcBef>
                <a:spcPts val="400"/>
              </a:spcBef>
              <a:spcAft>
                <a:spcPts val="4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/>
            </a:pPr>
            <a:endParaRPr lang="en-US" sz="2000" kern="0" dirty="0">
              <a:latin typeface="+mn-lt"/>
            </a:endParaRPr>
          </a:p>
        </p:txBody>
      </p:sp>
      <p:pic>
        <p:nvPicPr>
          <p:cNvPr id="8194" name="Picture 2" descr="Temporal Field Variations (Chapter 13) - Geomagnetism, Aeronomy and Space  Weath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06"/>
          <a:stretch/>
        </p:blipFill>
        <p:spPr bwMode="auto">
          <a:xfrm>
            <a:off x="4798423" y="1143000"/>
            <a:ext cx="4234543" cy="271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7416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</p:spPr>
        <p:txBody>
          <a:bodyPr/>
          <a:lstStyle/>
          <a:p>
            <a:fld id="{8E0C16C3-1936-40B5-A236-5CDC47AF271A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0" y="2743200"/>
            <a:ext cx="9144000" cy="914400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Mid-Latitude </a:t>
            </a:r>
            <a:r>
              <a:rPr lang="en-US" dirty="0" err="1"/>
              <a:t>SuperDARN</a:t>
            </a:r>
            <a:r>
              <a:rPr lang="en-US" dirty="0"/>
              <a:t>: Science Highlights</a:t>
            </a:r>
          </a:p>
        </p:txBody>
      </p:sp>
    </p:spTree>
    <p:extLst>
      <p:ext uri="{BB962C8B-B14F-4D97-AF65-F5344CB8AC3E}">
        <p14:creationId xmlns:p14="http://schemas.microsoft.com/office/powerpoint/2010/main" val="17072253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0C16C3-1936-40B5-A236-5CDC47AF271A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3999" cy="914400"/>
          </a:xfrm>
        </p:spPr>
        <p:txBody>
          <a:bodyPr/>
          <a:lstStyle/>
          <a:p>
            <a:r>
              <a:rPr lang="en-US" dirty="0"/>
              <a:t>Mid-Latitude </a:t>
            </a:r>
            <a:r>
              <a:rPr lang="en-US" dirty="0" err="1"/>
              <a:t>SuperDARN</a:t>
            </a:r>
            <a:r>
              <a:rPr lang="en-US" dirty="0"/>
              <a:t>: The Motivation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44" y="1295400"/>
            <a:ext cx="4395735" cy="350813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9923" y="1295400"/>
            <a:ext cx="4419600" cy="350813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8001000" y="1371600"/>
            <a:ext cx="8851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i="1" dirty="0" err="1"/>
              <a:t>Kp</a:t>
            </a:r>
            <a:r>
              <a:rPr lang="en-US" sz="2000" i="1" dirty="0"/>
              <a:t> </a:t>
            </a:r>
            <a:r>
              <a:rPr lang="en-US" sz="2000" dirty="0"/>
              <a:t>= 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82021" y="1371600"/>
            <a:ext cx="8851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i="1" dirty="0" err="1"/>
              <a:t>Kp</a:t>
            </a:r>
            <a:r>
              <a:rPr lang="en-US" sz="2000" i="1" dirty="0"/>
              <a:t> </a:t>
            </a:r>
            <a:r>
              <a:rPr lang="en-US" sz="2000" dirty="0"/>
              <a:t>= 2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70844" y="4974374"/>
            <a:ext cx="8839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1" tIns="46036" rIns="92071" bIns="46036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The first array of </a:t>
            </a:r>
            <a:r>
              <a:rPr lang="en-US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SuperDARN</a:t>
            </a: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 radars was sited near 60º magnetic latitude because .the auroral oval tends to stay poleward of this latitude “</a:t>
            </a:r>
            <a:r>
              <a:rPr lang="en-US" sz="1800" i="1" u="sng" kern="0" dirty="0">
                <a:latin typeface="Arial" panose="020B0604020202020204" pitchFamily="34" charset="0"/>
                <a:cs typeface="Arial" panose="020B0604020202020204" pitchFamily="34" charset="0"/>
              </a:rPr>
              <a:t>most</a:t>
            </a:r>
            <a:r>
              <a:rPr lang="en-US" sz="1800" i="1" kern="0" dirty="0">
                <a:latin typeface="Arial" panose="020B0604020202020204" pitchFamily="34" charset="0"/>
                <a:cs typeface="Arial" panose="020B0604020202020204" pitchFamily="34" charset="0"/>
              </a:rPr>
              <a:t> of the time</a:t>
            </a: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lvl="0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During magnetic storms the rate of </a:t>
            </a:r>
            <a:r>
              <a:rPr lang="en-US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SuperDARN</a:t>
            </a: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 data capture is reduced because the auroral oval and associated convection moves equatorward of the radars</a:t>
            </a:r>
          </a:p>
        </p:txBody>
      </p:sp>
    </p:spTree>
    <p:extLst>
      <p:ext uri="{BB962C8B-B14F-4D97-AF65-F5344CB8AC3E}">
        <p14:creationId xmlns:p14="http://schemas.microsoft.com/office/powerpoint/2010/main" val="17365736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110104" y="1066800"/>
            <a:ext cx="5193416" cy="5715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0C16C3-1936-40B5-A236-5CDC47AF271A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3" name="Picture 3" descr="wallops_convection_stro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883" t="16667" r="3969" b="6296"/>
          <a:stretch>
            <a:fillRect/>
          </a:stretch>
        </p:blipFill>
        <p:spPr>
          <a:xfrm>
            <a:off x="304800" y="1186229"/>
            <a:ext cx="4953000" cy="2984500"/>
          </a:xfrm>
          <a:noFill/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981200" y="1308589"/>
            <a:ext cx="838200" cy="276225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US" sz="1200" dirty="0">
                <a:sym typeface="Symbol" pitchFamily="18" charset="2"/>
              </a:rPr>
              <a:t>=61kV</a:t>
            </a:r>
          </a:p>
        </p:txBody>
      </p:sp>
      <p:pic>
        <p:nvPicPr>
          <p:cNvPr id="6" name="Picture 8" descr="wallops_convection_weak"/>
          <p:cNvPicPr>
            <a:picLocks noChangeAspect="1" noChangeArrowheads="1"/>
          </p:cNvPicPr>
          <p:nvPr/>
        </p:nvPicPr>
        <p:blipFill rotWithShape="1">
          <a:blip r:embed="rId3" cstate="print"/>
          <a:srcRect l="3883" t="21664" r="5005" b="9432"/>
          <a:stretch/>
        </p:blipFill>
        <p:spPr bwMode="auto">
          <a:xfrm>
            <a:off x="304800" y="3777029"/>
            <a:ext cx="4953000" cy="2623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876800" y="1295400"/>
            <a:ext cx="4267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1" tIns="46036" rIns="92071" bIns="46036"/>
          <a:lstStyle/>
          <a:p>
            <a:pPr marL="342900" indent="-342900">
              <a:spcBef>
                <a:spcPts val="0"/>
              </a:spcBef>
              <a:spcAft>
                <a:spcPct val="50000"/>
              </a:spcAft>
              <a:buClr>
                <a:srgbClr val="FF3300"/>
              </a:buClr>
              <a:buSzPct val="80000"/>
              <a:defRPr/>
            </a:pPr>
            <a:r>
              <a:rPr lang="en-US" sz="1800" kern="0" dirty="0">
                <a:latin typeface="+mn-lt"/>
              </a:rPr>
              <a:t>	  </a:t>
            </a:r>
            <a:r>
              <a:rPr lang="en-US" sz="1800" b="1" u="sng" kern="0" dirty="0">
                <a:latin typeface="Arial" panose="020B0604020202020204" pitchFamily="34" charset="0"/>
                <a:cs typeface="Arial" panose="020B0604020202020204" pitchFamily="34" charset="0"/>
              </a:rPr>
              <a:t>Disturbed Conditions (</a:t>
            </a:r>
            <a:r>
              <a:rPr lang="en-US" sz="1800" b="1" u="sng" kern="0" dirty="0" err="1">
                <a:latin typeface="Arial" panose="020B0604020202020204" pitchFamily="34" charset="0"/>
                <a:cs typeface="Arial" panose="020B0604020202020204" pitchFamily="34" charset="0"/>
              </a:rPr>
              <a:t>Kp</a:t>
            </a:r>
            <a:r>
              <a:rPr lang="en-US" sz="1800" b="1" u="sng" kern="0" dirty="0">
                <a:latin typeface="Arial" panose="020B0604020202020204" pitchFamily="34" charset="0"/>
                <a:cs typeface="Arial" panose="020B0604020202020204" pitchFamily="34" charset="0"/>
              </a:rPr>
              <a:t> &gt; 3):</a:t>
            </a:r>
          </a:p>
          <a:p>
            <a:pPr marL="800100" lvl="1" indent="-342900">
              <a:spcBef>
                <a:spcPts val="0"/>
              </a:spcBef>
              <a:spcAft>
                <a:spcPct val="500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Two-cell convection pattern extends equatorward of 60º. </a:t>
            </a:r>
          </a:p>
          <a:p>
            <a:pPr marL="800100" lvl="1" indent="-342900">
              <a:spcBef>
                <a:spcPts val="0"/>
              </a:spcBef>
              <a:spcAft>
                <a:spcPct val="500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Average cross polar potential increased by 25%.</a:t>
            </a:r>
          </a:p>
          <a:p>
            <a:pPr marL="342900" indent="-342900">
              <a:spcBef>
                <a:spcPts val="0"/>
              </a:spcBef>
              <a:spcAft>
                <a:spcPct val="50000"/>
              </a:spcAft>
              <a:buClr>
                <a:srgbClr val="FF3300"/>
              </a:buClr>
              <a:buSzPct val="80000"/>
              <a:defRPr/>
            </a:pPr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0"/>
              </a:spcBef>
              <a:spcAft>
                <a:spcPct val="50000"/>
              </a:spcAft>
              <a:buClr>
                <a:srgbClr val="FF3300"/>
              </a:buClr>
              <a:buSzPct val="80000"/>
              <a:defRPr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1" u="sng" kern="0" dirty="0">
                <a:latin typeface="Arial" panose="020B0604020202020204" pitchFamily="34" charset="0"/>
                <a:cs typeface="Arial" panose="020B0604020202020204" pitchFamily="34" charset="0"/>
              </a:rPr>
              <a:t>Quiet Conditions (</a:t>
            </a:r>
            <a:r>
              <a:rPr lang="en-US" sz="1800" b="1" u="sng" kern="0" dirty="0" err="1">
                <a:latin typeface="Arial" panose="020B0604020202020204" pitchFamily="34" charset="0"/>
                <a:cs typeface="Arial" panose="020B0604020202020204" pitchFamily="34" charset="0"/>
              </a:rPr>
              <a:t>Kp</a:t>
            </a:r>
            <a:r>
              <a:rPr lang="en-US" sz="1800" b="1" u="sng" kern="0" dirty="0">
                <a:latin typeface="Arial" panose="020B0604020202020204" pitchFamily="34" charset="0"/>
                <a:cs typeface="Arial" panose="020B0604020202020204" pitchFamily="34" charset="0"/>
              </a:rPr>
              <a:t> &lt; 3):</a:t>
            </a:r>
          </a:p>
          <a:p>
            <a:pPr marL="800100" lvl="1" indent="-342900">
              <a:spcBef>
                <a:spcPts val="0"/>
              </a:spcBef>
              <a:spcAft>
                <a:spcPct val="500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Two-cell convection pattern at high latitudes fed from lower latitudes on evening side and drained on the morning side. Westward across midnight. 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495800" y="1308588"/>
            <a:ext cx="762000" cy="276225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US" sz="1200" dirty="0">
                <a:sym typeface="Symbol" pitchFamily="18" charset="2"/>
              </a:rPr>
              <a:t>=76kV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981200" y="3697164"/>
            <a:ext cx="838200" cy="276225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US" sz="1200" dirty="0">
                <a:sym typeface="Symbol" pitchFamily="18" charset="2"/>
              </a:rPr>
              <a:t>=40kV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495800" y="3655401"/>
            <a:ext cx="762000" cy="276225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US" sz="1200" dirty="0">
                <a:sym typeface="Symbol" pitchFamily="18" charset="2"/>
              </a:rPr>
              <a:t>=36kV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5395814" y="6412439"/>
            <a:ext cx="2077017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r>
              <a:rPr lang="en-US" sz="1800" b="1" i="1" dirty="0"/>
              <a:t>Baker et al.,</a:t>
            </a:r>
            <a:r>
              <a:rPr lang="en-US" sz="1800" b="1" dirty="0"/>
              <a:t> [2007]</a:t>
            </a:r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1" y="0"/>
            <a:ext cx="9143999" cy="914400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Mid-Latitude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SuperDARN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Statistical Impact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1366150" y="6480665"/>
            <a:ext cx="2830300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Number of Measurements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1115873" y="6323095"/>
            <a:ext cx="220968" cy="276999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0</a:t>
            </a: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4195905" y="6326270"/>
            <a:ext cx="531219" cy="276999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2000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1754781" y="6323094"/>
            <a:ext cx="531219" cy="276999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500</a:t>
            </a: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2553790" y="6323093"/>
            <a:ext cx="531219" cy="276999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1000</a:t>
            </a: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3320221" y="6314300"/>
            <a:ext cx="531219" cy="276999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1500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950526" y="1126882"/>
            <a:ext cx="914400" cy="168518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699687" y="1041864"/>
            <a:ext cx="1700613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Without Wallops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3501445" y="1120586"/>
            <a:ext cx="914400" cy="168518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3099987" y="1035568"/>
            <a:ext cx="1700613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With Wallops</a:t>
            </a:r>
          </a:p>
        </p:txBody>
      </p:sp>
    </p:spTree>
    <p:extLst>
      <p:ext uri="{BB962C8B-B14F-4D97-AF65-F5344CB8AC3E}">
        <p14:creationId xmlns:p14="http://schemas.microsoft.com/office/powerpoint/2010/main" val="36806020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0C16C3-1936-40B5-A236-5CDC47AF271A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1" y="0"/>
            <a:ext cx="9143999" cy="914400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Mid-Latitude Science: SAPS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76200" y="1066801"/>
            <a:ext cx="3738029" cy="3810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996467" y="1066801"/>
            <a:ext cx="5075366" cy="3810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l="-1562" r="10937" b="73437"/>
          <a:stretch/>
        </p:blipFill>
        <p:spPr bwMode="auto">
          <a:xfrm>
            <a:off x="4038600" y="1143000"/>
            <a:ext cx="3879031" cy="167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9" name="Picture 2" descr="wallopsSAPSfigure_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2819400"/>
            <a:ext cx="424687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 r="8482" b="67071"/>
          <a:stretch>
            <a:fillRect/>
          </a:stretch>
        </p:blipFill>
        <p:spPr bwMode="auto">
          <a:xfrm>
            <a:off x="396864" y="1226520"/>
            <a:ext cx="3326589" cy="331904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6635768" y="4943445"/>
            <a:ext cx="2425664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2000" b="1" i="1" dirty="0" err="1"/>
              <a:t>Oksavik</a:t>
            </a:r>
            <a:r>
              <a:rPr lang="en-US" sz="2000" b="1" i="1" dirty="0"/>
              <a:t> et al.,</a:t>
            </a:r>
            <a:r>
              <a:rPr lang="en-US" sz="2000" b="1" dirty="0"/>
              <a:t> [2006]</a:t>
            </a:r>
          </a:p>
        </p:txBody>
      </p:sp>
      <p:sp>
        <p:nvSpPr>
          <p:cNvPr id="12" name="Content Placeholder 3"/>
          <p:cNvSpPr txBox="1">
            <a:spLocks/>
          </p:cNvSpPr>
          <p:nvPr/>
        </p:nvSpPr>
        <p:spPr bwMode="auto">
          <a:xfrm>
            <a:off x="76200" y="5351429"/>
            <a:ext cx="891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1" tIns="46036" rIns="92071" bIns="46036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indent="-342900">
              <a:spcBef>
                <a:spcPts val="0"/>
              </a:spcBef>
              <a:spcAft>
                <a:spcPts val="12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 Sub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Auroral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Polarization Stream (SAPS) is a thin channel of high speed flow that forms just equatorward of the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auroral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oval during geomagnetic storms. </a:t>
            </a:r>
          </a:p>
          <a:p>
            <a:pPr marL="342900" lvl="0" indent="-342900">
              <a:spcBef>
                <a:spcPts val="0"/>
              </a:spcBef>
              <a:spcAft>
                <a:spcPts val="12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Mid-latitude </a:t>
            </a:r>
            <a:r>
              <a:rPr lang="en-US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SuperDARN</a:t>
            </a: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 radars provided the first opportunities to monitor the dynamics of SAPS with high temporal resolution and broad spatial coverage.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88319" y="3810000"/>
            <a:ext cx="1260281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r>
              <a:rPr lang="en-US" b="1" dirty="0"/>
              <a:t>SAPS Speed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18059" y="1219200"/>
            <a:ext cx="866327" cy="338554"/>
          </a:xfrm>
          <a:prstGeom prst="rect">
            <a:avLst/>
          </a:prstGeom>
          <a:noFill/>
          <a:ln>
            <a:noFill/>
          </a:ln>
        </p:spPr>
        <p:txBody>
          <a:bodyPr wrap="none" rtlCol="0" anchor="ctr">
            <a:spAutoFit/>
          </a:bodyPr>
          <a:lstStyle/>
          <a:p>
            <a:r>
              <a:rPr lang="en-US" b="1" dirty="0"/>
              <a:t>IMF </a:t>
            </a:r>
            <a:r>
              <a:rPr lang="en-US" b="1" dirty="0" err="1"/>
              <a:t>Bx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8033572" y="1773824"/>
            <a:ext cx="866327" cy="338554"/>
          </a:xfrm>
          <a:prstGeom prst="rect">
            <a:avLst/>
          </a:prstGeom>
          <a:noFill/>
          <a:ln>
            <a:noFill/>
          </a:ln>
        </p:spPr>
        <p:txBody>
          <a:bodyPr wrap="none" rtlCol="0" anchor="ctr">
            <a:spAutoFit/>
          </a:bodyPr>
          <a:lstStyle/>
          <a:p>
            <a:r>
              <a:rPr lang="en-US" b="1" dirty="0"/>
              <a:t>IMF By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023669" y="2363616"/>
            <a:ext cx="855106" cy="338554"/>
          </a:xfrm>
          <a:prstGeom prst="rect">
            <a:avLst/>
          </a:prstGeom>
          <a:noFill/>
          <a:ln>
            <a:noFill/>
          </a:ln>
        </p:spPr>
        <p:txBody>
          <a:bodyPr wrap="none" rtlCol="0" anchor="ctr">
            <a:spAutoFit/>
          </a:bodyPr>
          <a:lstStyle/>
          <a:p>
            <a:r>
              <a:rPr lang="en-US" b="1" dirty="0"/>
              <a:t>IMF </a:t>
            </a:r>
            <a:r>
              <a:rPr lang="en-US" b="1" dirty="0" err="1"/>
              <a:t>Bz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990673" y="2886044"/>
            <a:ext cx="85792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r>
              <a:rPr lang="en-US" b="1" dirty="0"/>
              <a:t>Beam-4</a:t>
            </a: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2209800" y="4534587"/>
            <a:ext cx="1598515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b="1" dirty="0"/>
              <a:t>August 6</a:t>
            </a:r>
            <a:r>
              <a:rPr lang="en-US" b="1" baseline="30000" dirty="0"/>
              <a:t>th</a:t>
            </a:r>
            <a:r>
              <a:rPr lang="en-US" b="1" dirty="0"/>
              <a:t>, 2005</a:t>
            </a:r>
          </a:p>
        </p:txBody>
      </p:sp>
    </p:spTree>
    <p:extLst>
      <p:ext uri="{BB962C8B-B14F-4D97-AF65-F5344CB8AC3E}">
        <p14:creationId xmlns:p14="http://schemas.microsoft.com/office/powerpoint/2010/main" val="20067522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0C16C3-1936-40B5-A236-5CDC47AF271A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4" name="Picture 3" descr="C:\Documents and Settings\Lasse\My Documents\studium\presentations\SD2011\saps\ani\20110409_saps_ani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799" y="1066800"/>
            <a:ext cx="7543801" cy="5029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 bwMode="auto">
          <a:xfrm rot="5400000">
            <a:off x="228599" y="2653071"/>
            <a:ext cx="1066800" cy="1524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81668" y="5467290"/>
            <a:ext cx="247173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Clausen et al., 2012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4400" y="5486400"/>
            <a:ext cx="181599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/>
              <a:t>9</a:t>
            </a:r>
            <a:r>
              <a:rPr lang="en-US" sz="1800" b="1" baseline="30000" dirty="0"/>
              <a:t>th</a:t>
            </a:r>
            <a:r>
              <a:rPr lang="en-US" sz="1800" b="1" dirty="0"/>
              <a:t>  April 2011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3999" cy="914400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Mid-Latitude Science: SAPS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72189" y="6096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1" tIns="46036" rIns="92071" bIns="46036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Mid-latitude radars are able to capture the longitudinal structure of SAPS features and monitor its dynamics continuously.  This is a SAPS event on April 9</a:t>
            </a:r>
            <a:r>
              <a:rPr lang="en-US" sz="1800" kern="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 2011.</a:t>
            </a:r>
          </a:p>
        </p:txBody>
      </p:sp>
    </p:spTree>
    <p:extLst>
      <p:ext uri="{BB962C8B-B14F-4D97-AF65-F5344CB8AC3E}">
        <p14:creationId xmlns:p14="http://schemas.microsoft.com/office/powerpoint/2010/main" val="38505432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0C16C3-1936-40B5-A236-5CDC47AF271A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1" y="5349875"/>
            <a:ext cx="9143999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1" tIns="46036" rIns="92071" bIns="46036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GPS Total Electron Content (TEC) measurements confirm the high velocity SAPS flows are located inside the mid-latitude low conductance trough (LEFT). </a:t>
            </a:r>
          </a:p>
          <a:p>
            <a:pPr algn="just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Comparison of vector time-series produced for each radar pair shows coherence in SAPS dynamics and a quasi-exponential MLT-dependence of flow speed (RIGHT).</a:t>
            </a:r>
          </a:p>
          <a:p>
            <a:pPr algn="just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endParaRPr lang="en-US" kern="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3999" cy="914400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SAPS: Large-Scale Structure &amp; Dynamics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52400" y="1141723"/>
            <a:ext cx="4537716" cy="4039877"/>
            <a:chOff x="152400" y="1141723"/>
            <a:chExt cx="6781800" cy="4039877"/>
          </a:xfrm>
        </p:grpSpPr>
        <p:pic>
          <p:nvPicPr>
            <p:cNvPr id="5" name="Picture 4" descr="20110409_paper_pg004.png"/>
            <p:cNvPicPr>
              <a:picLocks noChangeAspect="1"/>
            </p:cNvPicPr>
            <p:nvPr/>
          </p:nvPicPr>
          <p:blipFill rotWithShape="1">
            <a:blip r:embed="rId2" cstate="print"/>
            <a:srcRect r="23275" b="51419"/>
            <a:stretch/>
          </p:blipFill>
          <p:spPr>
            <a:xfrm>
              <a:off x="152400" y="1143000"/>
              <a:ext cx="6781800" cy="40386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456064" y="4763924"/>
              <a:ext cx="345450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1800" b="1" dirty="0"/>
                <a:t>Clausen et al., [2012]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366107" y="1141723"/>
              <a:ext cx="256809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1800" b="1" dirty="0"/>
                <a:t>9</a:t>
              </a:r>
              <a:r>
                <a:rPr lang="en-US" sz="1800" b="1" baseline="30000" dirty="0"/>
                <a:t>th</a:t>
              </a:r>
              <a:r>
                <a:rPr lang="en-US" sz="1800" b="1" dirty="0"/>
                <a:t>  April, 2011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893298" y="1141723"/>
            <a:ext cx="4133471" cy="4038901"/>
            <a:chOff x="6779300" y="914400"/>
            <a:chExt cx="3610521" cy="4082109"/>
          </a:xfrm>
        </p:grpSpPr>
        <p:sp>
          <p:nvSpPr>
            <p:cNvPr id="9" name="Rectangle 8"/>
            <p:cNvSpPr/>
            <p:nvPr/>
          </p:nvSpPr>
          <p:spPr bwMode="auto">
            <a:xfrm>
              <a:off x="6779300" y="914400"/>
              <a:ext cx="3610521" cy="4082109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6856749" y="1300766"/>
              <a:ext cx="3455621" cy="3599548"/>
              <a:chOff x="4548188" y="1488094"/>
              <a:chExt cx="4343400" cy="4874606"/>
            </a:xfrm>
          </p:grpSpPr>
          <p:pic>
            <p:nvPicPr>
              <p:cNvPr id="17" name="Picture 16" descr="20110409_paper_pg009.png"/>
              <p:cNvPicPr>
                <a:picLocks noChangeAspect="1"/>
              </p:cNvPicPr>
              <p:nvPr/>
            </p:nvPicPr>
            <p:blipFill rotWithShape="1">
              <a:blip r:embed="rId3" cstate="print"/>
              <a:srcRect t="5555"/>
              <a:stretch/>
            </p:blipFill>
            <p:spPr>
              <a:xfrm>
                <a:off x="4548188" y="1488094"/>
                <a:ext cx="4343400" cy="4874606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7879840" y="1571525"/>
                <a:ext cx="967883" cy="358069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100" dirty="0"/>
                  <a:t>BKS-WAL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823149" y="1571525"/>
                <a:ext cx="959344" cy="358069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100" dirty="0"/>
                  <a:t>FHE-FHW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5709973" y="1571525"/>
                <a:ext cx="1001641" cy="358069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100" dirty="0"/>
                  <a:t>CVE-CVW</a:t>
                </a:r>
              </a:p>
            </p:txBody>
          </p:sp>
        </p:grpSp>
      </p:grpSp>
      <p:sp>
        <p:nvSpPr>
          <p:cNvPr id="20" name="TextBox 19"/>
          <p:cNvSpPr txBox="1"/>
          <p:nvPr/>
        </p:nvSpPr>
        <p:spPr>
          <a:xfrm>
            <a:off x="5867400" y="1141723"/>
            <a:ext cx="2743200" cy="3676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dirty="0"/>
              <a:t>SAPS Vector Time-Series</a:t>
            </a:r>
          </a:p>
        </p:txBody>
      </p:sp>
    </p:spTree>
    <p:extLst>
      <p:ext uri="{BB962C8B-B14F-4D97-AF65-F5344CB8AC3E}">
        <p14:creationId xmlns:p14="http://schemas.microsoft.com/office/powerpoint/2010/main" val="29930083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0C16C3-1936-40B5-A236-5CDC47AF271A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64226" y="5539602"/>
            <a:ext cx="9079774" cy="1143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By combining </a:t>
            </a:r>
            <a:r>
              <a:rPr lang="en-US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SuperDARN</a:t>
            </a: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 convection patterns with maps of GPS Total Electron Content (TEC) it’s possible to monitor how plasma structures form and evolve.</a:t>
            </a:r>
          </a:p>
          <a:p>
            <a:pPr>
              <a:spcBef>
                <a:spcPts val="0"/>
              </a:spcBef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Here, the convection pattern carves out a distinct polar Tongue of Ionization (TOI).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81000" y="1066800"/>
            <a:ext cx="8534400" cy="4419600"/>
            <a:chOff x="152400" y="1066799"/>
            <a:chExt cx="8839200" cy="5265738"/>
          </a:xfrm>
        </p:grpSpPr>
        <p:sp>
          <p:nvSpPr>
            <p:cNvPr id="6" name="Rectangle 5"/>
            <p:cNvSpPr/>
            <p:nvPr/>
          </p:nvSpPr>
          <p:spPr bwMode="auto">
            <a:xfrm>
              <a:off x="152400" y="1066799"/>
              <a:ext cx="8839200" cy="526573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1150938"/>
              <a:ext cx="8458200" cy="4868862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8" name="Textfeld 5"/>
          <p:cNvSpPr txBox="1"/>
          <p:nvPr/>
        </p:nvSpPr>
        <p:spPr>
          <a:xfrm>
            <a:off x="6372882" y="5023861"/>
            <a:ext cx="2468946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2000" b="1" dirty="0"/>
              <a:t>Thomas et al., [2013]</a:t>
            </a:r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1" y="0"/>
            <a:ext cx="9143999" cy="914400"/>
          </a:xfrm>
        </p:spPr>
        <p:txBody>
          <a:bodyPr/>
          <a:lstStyle/>
          <a:p>
            <a:r>
              <a:rPr lang="en-US" dirty="0"/>
              <a:t>Mid-Latitude Science: Plasma Structuring</a:t>
            </a:r>
          </a:p>
        </p:txBody>
      </p:sp>
    </p:spTree>
    <p:extLst>
      <p:ext uri="{BB962C8B-B14F-4D97-AF65-F5344CB8AC3E}">
        <p14:creationId xmlns:p14="http://schemas.microsoft.com/office/powerpoint/2010/main" val="31583400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0C16C3-1936-40B5-A236-5CDC47AF271A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0" t="27879" r="50382" b="23636"/>
          <a:stretch/>
        </p:blipFill>
        <p:spPr>
          <a:xfrm>
            <a:off x="450008" y="1854679"/>
            <a:ext cx="3817192" cy="36231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52608" y="2057400"/>
            <a:ext cx="1104176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19:00 UT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2" t="27867" r="45360" b="23600"/>
          <a:stretch/>
        </p:blipFill>
        <p:spPr>
          <a:xfrm>
            <a:off x="4572000" y="1854380"/>
            <a:ext cx="4267200" cy="36267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3" t="57396" r="55647"/>
          <a:stretch/>
        </p:blipFill>
        <p:spPr>
          <a:xfrm>
            <a:off x="8334550" y="2613809"/>
            <a:ext cx="460853" cy="22225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7980" y="5534561"/>
            <a:ext cx="37892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Storm Main Phase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Southward IMF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Convection Expands Equatorward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Tongue of Ionization (TOI) Forms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59680" y="5534561"/>
            <a:ext cx="3657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Storm Recovery Phase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Northward IMF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Convection Retreats Poleward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“Fossil” SED Feature Remains</a:t>
            </a:r>
          </a:p>
        </p:txBody>
      </p:sp>
      <p:sp>
        <p:nvSpPr>
          <p:cNvPr id="10" name="Textfeld 5"/>
          <p:cNvSpPr txBox="1"/>
          <p:nvPr/>
        </p:nvSpPr>
        <p:spPr>
          <a:xfrm>
            <a:off x="6326457" y="5036452"/>
            <a:ext cx="2468946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2000" b="1" dirty="0"/>
              <a:t>Thomas et al.,</a:t>
            </a:r>
            <a:r>
              <a:rPr lang="de-DE" sz="2000" b="1" i="1" dirty="0"/>
              <a:t> </a:t>
            </a:r>
            <a:r>
              <a:rPr lang="de-DE" sz="2000" b="1" dirty="0"/>
              <a:t>[2013]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5826389" y="2781295"/>
            <a:ext cx="533400" cy="2286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6474871" y="2592096"/>
            <a:ext cx="1351524" cy="338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FOSSIL SED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>
            <a:off x="2393545" y="2856867"/>
            <a:ext cx="533400" cy="2286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2980443" y="2566951"/>
            <a:ext cx="582211" cy="338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SED</a:t>
            </a:r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>
            <a:off x="2975756" y="3609666"/>
            <a:ext cx="533400" cy="2286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3452619" y="3185584"/>
            <a:ext cx="557653" cy="338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TOI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99530" y="2057400"/>
            <a:ext cx="1104176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23:00 UT</a:t>
            </a:r>
          </a:p>
        </p:txBody>
      </p:sp>
      <p:sp>
        <p:nvSpPr>
          <p:cNvPr id="18" name="Content Placeholder 1"/>
          <p:cNvSpPr>
            <a:spLocks noGrp="1"/>
          </p:cNvSpPr>
          <p:nvPr>
            <p:ph idx="1"/>
          </p:nvPr>
        </p:nvSpPr>
        <p:spPr>
          <a:xfrm>
            <a:off x="1" y="1071569"/>
            <a:ext cx="8915400" cy="727589"/>
          </a:xfrm>
        </p:spPr>
        <p:txBody>
          <a:bodyPr/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First direct observations of the evolution of Storm-Enhanced Density (SED) into a Tongue of Ionization (TOI) using mid-latitude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SuperDARN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and GPS-TEC data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2608" y="4991553"/>
            <a:ext cx="2094776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26 September, 2011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3999" cy="914400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Mid-Latitude Science: TOI &amp; Fossil SED</a:t>
            </a:r>
          </a:p>
        </p:txBody>
      </p:sp>
    </p:spTree>
    <p:extLst>
      <p:ext uri="{BB962C8B-B14F-4D97-AF65-F5344CB8AC3E}">
        <p14:creationId xmlns:p14="http://schemas.microsoft.com/office/powerpoint/2010/main" val="2670085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1258432"/>
            <a:ext cx="9144000" cy="5599568"/>
            <a:chOff x="0" y="1258432"/>
            <a:chExt cx="9144000" cy="5410199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0" y="4367368"/>
              <a:ext cx="9144000" cy="2301263"/>
            </a:xfrm>
            <a:prstGeom prst="rect">
              <a:avLst/>
            </a:prstGeom>
            <a:solidFill>
              <a:srgbClr val="99FF33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0" y="1258432"/>
              <a:ext cx="9144000" cy="3429000"/>
              <a:chOff x="0" y="2314575"/>
              <a:chExt cx="9144000" cy="3423761"/>
            </a:xfrm>
          </p:grpSpPr>
          <p:sp>
            <p:nvSpPr>
              <p:cNvPr id="6" name="Rectangle 4"/>
              <p:cNvSpPr>
                <a:spLocks noChangeArrowheads="1"/>
              </p:cNvSpPr>
              <p:nvPr/>
            </p:nvSpPr>
            <p:spPr bwMode="auto">
              <a:xfrm>
                <a:off x="0" y="2971800"/>
                <a:ext cx="9144000" cy="1295400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50000">
                    <a:srgbClr val="00FFFF"/>
                  </a:gs>
                  <a:gs pos="100000">
                    <a:schemeClr val="bg1"/>
                  </a:gs>
                </a:gsLst>
                <a:lin ang="5400000" scaled="1"/>
              </a:gra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grpSp>
            <p:nvGrpSpPr>
              <p:cNvPr id="7" name="Group 33"/>
              <p:cNvGrpSpPr/>
              <p:nvPr/>
            </p:nvGrpSpPr>
            <p:grpSpPr>
              <a:xfrm>
                <a:off x="152400" y="2314575"/>
                <a:ext cx="8934954" cy="3423761"/>
                <a:chOff x="152400" y="2314575"/>
                <a:chExt cx="8934954" cy="3423761"/>
              </a:xfrm>
            </p:grpSpPr>
            <p:sp>
              <p:nvSpPr>
                <p:cNvPr id="8" name="Line 5"/>
                <p:cNvSpPr>
                  <a:spLocks noChangeShapeType="1"/>
                </p:cNvSpPr>
                <p:nvPr/>
              </p:nvSpPr>
              <p:spPr bwMode="auto">
                <a:xfrm>
                  <a:off x="533400" y="5029200"/>
                  <a:ext cx="0" cy="38100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" name="Line 6"/>
                <p:cNvSpPr>
                  <a:spLocks noChangeShapeType="1"/>
                </p:cNvSpPr>
                <p:nvPr/>
              </p:nvSpPr>
              <p:spPr bwMode="auto">
                <a:xfrm flipV="1">
                  <a:off x="381000" y="4876800"/>
                  <a:ext cx="457200" cy="22860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" name="Line 7"/>
                <p:cNvSpPr>
                  <a:spLocks noChangeShapeType="1"/>
                </p:cNvSpPr>
                <p:nvPr/>
              </p:nvSpPr>
              <p:spPr bwMode="auto">
                <a:xfrm>
                  <a:off x="685800" y="4876800"/>
                  <a:ext cx="22860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" name="Line 8"/>
                <p:cNvSpPr>
                  <a:spLocks noChangeShapeType="1"/>
                </p:cNvSpPr>
                <p:nvPr/>
              </p:nvSpPr>
              <p:spPr bwMode="auto">
                <a:xfrm>
                  <a:off x="533400" y="4953000"/>
                  <a:ext cx="30480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" name="Line 9"/>
                <p:cNvSpPr>
                  <a:spLocks noChangeShapeType="1"/>
                </p:cNvSpPr>
                <p:nvPr/>
              </p:nvSpPr>
              <p:spPr bwMode="auto">
                <a:xfrm>
                  <a:off x="228600" y="5029200"/>
                  <a:ext cx="68580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" name="Line 10"/>
                <p:cNvSpPr>
                  <a:spLocks noChangeShapeType="1"/>
                </p:cNvSpPr>
                <p:nvPr/>
              </p:nvSpPr>
              <p:spPr bwMode="auto">
                <a:xfrm flipV="1">
                  <a:off x="914400" y="3581400"/>
                  <a:ext cx="2590800" cy="12954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prstDash val="sysDash"/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914400" y="3657600"/>
                  <a:ext cx="3200400" cy="1219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prstDash val="sysDash"/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" name="Line 12"/>
                <p:cNvSpPr>
                  <a:spLocks noChangeShapeType="1"/>
                </p:cNvSpPr>
                <p:nvPr/>
              </p:nvSpPr>
              <p:spPr bwMode="auto">
                <a:xfrm>
                  <a:off x="3505200" y="3581400"/>
                  <a:ext cx="2743200" cy="18288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prstDash val="sysDash"/>
                  <a:round/>
                  <a:headEnd type="none" w="sm" len="sm"/>
                  <a:tailEnd type="arrow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" name="Line 13"/>
                <p:cNvSpPr>
                  <a:spLocks noChangeShapeType="1"/>
                </p:cNvSpPr>
                <p:nvPr/>
              </p:nvSpPr>
              <p:spPr bwMode="auto">
                <a:xfrm>
                  <a:off x="4114800" y="3657600"/>
                  <a:ext cx="4800600" cy="17526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prstDash val="sysDash"/>
                  <a:round/>
                  <a:headEnd type="none" w="sm" len="sm"/>
                  <a:tailEnd type="arrow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923925" y="4043363"/>
                  <a:ext cx="1219200" cy="838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prstDash val="sysDash"/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" name="Line 15"/>
                <p:cNvSpPr>
                  <a:spLocks noChangeShapeType="1"/>
                </p:cNvSpPr>
                <p:nvPr/>
              </p:nvSpPr>
              <p:spPr bwMode="auto">
                <a:xfrm flipV="1">
                  <a:off x="2895600" y="3657600"/>
                  <a:ext cx="1752600" cy="1524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prstDash val="sysDash"/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2133600" y="3810000"/>
                  <a:ext cx="762000" cy="2286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prstDash val="sysDash"/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4648200" y="3581400"/>
                  <a:ext cx="2133600" cy="76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prstDash val="sysDash"/>
                  <a:round/>
                  <a:headEnd type="arrow" w="med" len="med"/>
                  <a:tailEnd type="arrow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" name="Rectangle 18"/>
                <p:cNvSpPr>
                  <a:spLocks noChangeArrowheads="1"/>
                </p:cNvSpPr>
                <p:nvPr/>
              </p:nvSpPr>
              <p:spPr bwMode="auto">
                <a:xfrm>
                  <a:off x="6781800" y="3352800"/>
                  <a:ext cx="76200" cy="457200"/>
                </a:xfrm>
                <a:prstGeom prst="rect">
                  <a:avLst/>
                </a:prstGeom>
                <a:solidFill>
                  <a:schemeClr val="tx2">
                    <a:lumMod val="50000"/>
                    <a:lumOff val="50000"/>
                  </a:schemeClr>
                </a:solidFill>
                <a:ln w="12700">
                  <a:noFill/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" name="Rectangle 19"/>
                <p:cNvSpPr>
                  <a:spLocks noChangeArrowheads="1"/>
                </p:cNvSpPr>
                <p:nvPr/>
              </p:nvSpPr>
              <p:spPr bwMode="auto">
                <a:xfrm>
                  <a:off x="6934200" y="3352800"/>
                  <a:ext cx="76200" cy="457200"/>
                </a:xfrm>
                <a:prstGeom prst="rect">
                  <a:avLst/>
                </a:prstGeom>
                <a:solidFill>
                  <a:schemeClr val="tx2">
                    <a:lumMod val="50000"/>
                    <a:lumOff val="50000"/>
                  </a:schemeClr>
                </a:solidFill>
                <a:ln w="12700">
                  <a:noFill/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" name="Rectangle 20"/>
                <p:cNvSpPr>
                  <a:spLocks noChangeArrowheads="1"/>
                </p:cNvSpPr>
                <p:nvPr/>
              </p:nvSpPr>
              <p:spPr bwMode="auto">
                <a:xfrm>
                  <a:off x="7086600" y="3352800"/>
                  <a:ext cx="76200" cy="457200"/>
                </a:xfrm>
                <a:prstGeom prst="rect">
                  <a:avLst/>
                </a:prstGeom>
                <a:solidFill>
                  <a:schemeClr val="tx2">
                    <a:lumMod val="50000"/>
                    <a:lumOff val="50000"/>
                  </a:schemeClr>
                </a:solidFill>
                <a:ln w="12700">
                  <a:noFill/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7239001" y="3176111"/>
                  <a:ext cx="1447799" cy="830997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b="1" dirty="0" err="1">
                      <a:latin typeface="Arial" charset="0"/>
                    </a:rPr>
                    <a:t>Ionospheric</a:t>
                  </a:r>
                  <a:r>
                    <a:rPr lang="en-US" b="1" dirty="0">
                      <a:latin typeface="Arial" charset="0"/>
                    </a:rPr>
                    <a:t>   plasma irregularities</a:t>
                  </a:r>
                </a:p>
              </p:txBody>
            </p:sp>
            <p:sp>
              <p:nvSpPr>
                <p:cNvPr id="25" name="Line 22"/>
                <p:cNvSpPr>
                  <a:spLocks noChangeShapeType="1"/>
                </p:cNvSpPr>
                <p:nvPr/>
              </p:nvSpPr>
              <p:spPr bwMode="auto">
                <a:xfrm flipV="1">
                  <a:off x="923925" y="3929063"/>
                  <a:ext cx="960438" cy="95885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prstDash val="sysDash"/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1884363" y="3697288"/>
                  <a:ext cx="382587" cy="23177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prstDash val="sysDash"/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2266950" y="3544888"/>
                  <a:ext cx="346075" cy="1524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prstDash val="sysDash"/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" name="Line 25"/>
                <p:cNvSpPr>
                  <a:spLocks noChangeShapeType="1"/>
                </p:cNvSpPr>
                <p:nvPr/>
              </p:nvSpPr>
              <p:spPr bwMode="auto">
                <a:xfrm flipV="1">
                  <a:off x="2613025" y="3313113"/>
                  <a:ext cx="384175" cy="23177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prstDash val="sysDash"/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2997200" y="2438400"/>
                  <a:ext cx="1041400" cy="874713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prstDash val="sysDash"/>
                  <a:round/>
                  <a:headEnd type="none" w="sm" len="sm"/>
                  <a:tailEnd type="arrow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" name="Line 27"/>
                <p:cNvSpPr>
                  <a:spLocks noChangeShapeType="1"/>
                </p:cNvSpPr>
                <p:nvPr/>
              </p:nvSpPr>
              <p:spPr bwMode="auto">
                <a:xfrm flipV="1">
                  <a:off x="923925" y="3582988"/>
                  <a:ext cx="5837238" cy="1266825"/>
                </a:xfrm>
                <a:prstGeom prst="line">
                  <a:avLst/>
                </a:prstGeom>
                <a:noFill/>
                <a:ln w="31750">
                  <a:solidFill>
                    <a:srgbClr val="FF0000"/>
                  </a:solidFill>
                  <a:prstDash val="sysDash"/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" name="Line 28"/>
                <p:cNvSpPr>
                  <a:spLocks noChangeShapeType="1"/>
                </p:cNvSpPr>
                <p:nvPr/>
              </p:nvSpPr>
              <p:spPr bwMode="auto">
                <a:xfrm flipH="1" flipV="1">
                  <a:off x="1752600" y="2667000"/>
                  <a:ext cx="5008563" cy="915988"/>
                </a:xfrm>
                <a:prstGeom prst="line">
                  <a:avLst/>
                </a:prstGeom>
                <a:noFill/>
                <a:ln w="31750">
                  <a:solidFill>
                    <a:srgbClr val="FF0000"/>
                  </a:solidFill>
                  <a:prstDash val="sysDash"/>
                  <a:round/>
                  <a:headEnd/>
                  <a:tailEnd type="arrow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" name="Line 29"/>
                <p:cNvSpPr>
                  <a:spLocks noChangeShapeType="1"/>
                </p:cNvSpPr>
                <p:nvPr/>
              </p:nvSpPr>
              <p:spPr bwMode="auto">
                <a:xfrm>
                  <a:off x="6934200" y="2314575"/>
                  <a:ext cx="0" cy="3073400"/>
                </a:xfrm>
                <a:prstGeom prst="line">
                  <a:avLst/>
                </a:prstGeom>
                <a:noFill/>
                <a:ln w="38100">
                  <a:solidFill>
                    <a:schemeClr val="accent2"/>
                  </a:solidFill>
                  <a:round/>
                  <a:headEnd/>
                  <a:tailEnd type="arrow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6934200" y="2468563"/>
                  <a:ext cx="2153154" cy="36876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b="1" i="1" dirty="0"/>
                    <a:t>Magnetic-Field Line</a:t>
                  </a:r>
                </a:p>
              </p:txBody>
            </p:sp>
            <p:sp>
              <p:nvSpPr>
                <p:cNvPr id="34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152400" y="3376613"/>
                  <a:ext cx="1428596" cy="36933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b="1" dirty="0">
                      <a:latin typeface="Arial" charset="0"/>
                    </a:rPr>
                    <a:t>Ionosphere</a:t>
                  </a:r>
                </a:p>
              </p:txBody>
            </p:sp>
            <p:sp>
              <p:nvSpPr>
                <p:cNvPr id="35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228600" y="5399782"/>
                  <a:ext cx="8153400" cy="338554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square">
                  <a:spAutoFit/>
                </a:bodyPr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0C16C3-1936-40B5-A236-5CDC47AF271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6" name="Text Box 33"/>
          <p:cNvSpPr txBox="1">
            <a:spLocks noChangeArrowheads="1"/>
          </p:cNvSpPr>
          <p:nvPr/>
        </p:nvSpPr>
        <p:spPr bwMode="auto">
          <a:xfrm>
            <a:off x="76200" y="4508454"/>
            <a:ext cx="8991600" cy="22236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FF0000"/>
              </a:buClr>
              <a:buSzPct val="150000"/>
              <a:buFont typeface="Arial" pitchFamily="34" charset="0"/>
              <a:buChar char="•"/>
            </a:pP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Rays at HF frequencies refract downward in the ionosphere as they encounter upward gradients in electron density, enabling long distance propagation</a:t>
            </a:r>
            <a:endParaRPr lang="en-US" sz="1800" dirty="0"/>
          </a:p>
          <a:p>
            <a:pPr defTabSz="685800" eaLnBrk="1" fontAlgn="auto" hangingPunct="1">
              <a:spcBef>
                <a:spcPts val="0"/>
              </a:spcBef>
              <a:spcAft>
                <a:spcPts val="225"/>
              </a:spcAft>
              <a:buClr>
                <a:srgbClr val="FF0000"/>
              </a:buClr>
              <a:buSzPct val="150000"/>
              <a:buFontTx/>
              <a:buChar char="•"/>
            </a:pP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Transmitted signals can be reflected back to the radar by: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225"/>
              </a:spcAft>
              <a:buClr>
                <a:srgbClr val="000000"/>
              </a:buClr>
            </a:pP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          1)  Ionospheric plasma irregularities</a:t>
            </a:r>
            <a:endParaRPr lang="en-US" sz="18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</a:pP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 </a:t>
            </a:r>
            <a:r>
              <a:rPr lang="en-US" sz="1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   </a:t>
            </a: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2)  Earth’s surface (‘ground scatter’)</a:t>
            </a:r>
            <a:endParaRPr lang="en-US" sz="1800" dirty="0"/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Clr>
                <a:srgbClr val="FF0000"/>
              </a:buClr>
              <a:buSzPct val="150000"/>
              <a:buFont typeface="Arial" pitchFamily="34" charset="0"/>
              <a:buChar char="•"/>
            </a:pP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Information about the reflectors is carried in the returned signal, e.g., Doppler velocity</a:t>
            </a:r>
            <a:r>
              <a:rPr lang="en-US" sz="1800" dirty="0"/>
              <a:t>.</a:t>
            </a:r>
          </a:p>
        </p:txBody>
      </p:sp>
      <p:sp>
        <p:nvSpPr>
          <p:cNvPr id="37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/>
              <a:t>HF Radar: Backscatter Modes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44CD17E-0667-0DA0-369C-3CF486959C10}"/>
              </a:ext>
            </a:extLst>
          </p:cNvPr>
          <p:cNvSpPr txBox="1"/>
          <p:nvPr/>
        </p:nvSpPr>
        <p:spPr>
          <a:xfrm>
            <a:off x="4134059" y="4128610"/>
            <a:ext cx="16562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Ground scatter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CAE4C10-E456-A724-1438-FA5E91C003BB}"/>
              </a:ext>
            </a:extLst>
          </p:cNvPr>
          <p:cNvSpPr txBox="1"/>
          <p:nvPr/>
        </p:nvSpPr>
        <p:spPr>
          <a:xfrm>
            <a:off x="7208044" y="1870358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½ hop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4CFCB0B-D236-D3DA-0FF2-F86EED09D41B}"/>
              </a:ext>
            </a:extLst>
          </p:cNvPr>
          <p:cNvSpPr txBox="1"/>
          <p:nvPr/>
        </p:nvSpPr>
        <p:spPr>
          <a:xfrm>
            <a:off x="4507845" y="3857367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hop</a:t>
            </a:r>
          </a:p>
        </p:txBody>
      </p:sp>
    </p:spTree>
    <p:extLst>
      <p:ext uri="{BB962C8B-B14F-4D97-AF65-F5344CB8AC3E}">
        <p14:creationId xmlns:p14="http://schemas.microsoft.com/office/powerpoint/2010/main" val="21658467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0C16C3-1936-40B5-A236-5CDC47AF271A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Mid-Latitude Science: Instability Processes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6" t="56667" r="20483" b="14445"/>
          <a:stretch/>
        </p:blipFill>
        <p:spPr>
          <a:xfrm>
            <a:off x="1219200" y="1142999"/>
            <a:ext cx="6248400" cy="2667001"/>
          </a:xfrm>
          <a:prstGeom prst="rect">
            <a:avLst/>
          </a:prstGeom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953000" y="3882628"/>
            <a:ext cx="2514600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r>
              <a:rPr lang="en-US" sz="1800" b="1" dirty="0"/>
              <a:t>Greenwald et al., [2006]</a:t>
            </a: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152400" y="4488181"/>
            <a:ext cx="8839200" cy="245364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At high latitudes, ion convection speeds are high and the Gradient-Drift Instability (GDI) is generally thought to produce most irregularities seen by </a:t>
            </a:r>
            <a:r>
              <a:rPr lang="en-US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SuperDARN</a:t>
            </a: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0"/>
              </a:spcBef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At middle latitudes, the convection speeds are much lower and it is still somewhat an open question what instability produces most mid-latitude irregularities.  </a:t>
            </a:r>
          </a:p>
          <a:p>
            <a:pPr>
              <a:spcBef>
                <a:spcPts val="0"/>
              </a:spcBef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This study found intensification of irregularity backscatter seen by the WAL radar coincided with a reversal of temperature gradient seen by the Millstone Hill ISR.</a:t>
            </a:r>
          </a:p>
          <a:p>
            <a:pPr>
              <a:spcBef>
                <a:spcPts val="0"/>
              </a:spcBef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The Temperature-Gradient Instability (TGI) is a viable irregularity source.</a:t>
            </a:r>
          </a:p>
        </p:txBody>
      </p:sp>
    </p:spTree>
    <p:extLst>
      <p:ext uri="{BB962C8B-B14F-4D97-AF65-F5344CB8AC3E}">
        <p14:creationId xmlns:p14="http://schemas.microsoft.com/office/powerpoint/2010/main" val="15264250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0C16C3-1936-40B5-A236-5CDC47AF271A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Mid-Latitude Science: Earthquake TID Signatures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11535" r="20482" b="66069"/>
          <a:stretch/>
        </p:blipFill>
        <p:spPr>
          <a:xfrm>
            <a:off x="762000" y="1107995"/>
            <a:ext cx="7162800" cy="36093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67400" y="4812268"/>
            <a:ext cx="20574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/>
              <a:t>Ogawa et al., 2012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76200" y="5234685"/>
            <a:ext cx="9067800" cy="2668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1" tIns="46036" rIns="92071" bIns="46036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tabLst/>
              <a:defRPr/>
            </a:pPr>
            <a:r>
              <a:rPr lang="en-US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SuperDARN</a:t>
            </a: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 radars have been used to monitor Traveling Ionospheric Disturbances (TIDs) launched by earthquakes and other seismic events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tabLst/>
              <a:defRPr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This figure shows northward propagating TIDs measured by the HOK radar after the 9.0 magnitude earthquake that produced the Fukushima Daichi nuclear disaster</a:t>
            </a:r>
          </a:p>
        </p:txBody>
      </p:sp>
    </p:spTree>
    <p:extLst>
      <p:ext uri="{BB962C8B-B14F-4D97-AF65-F5344CB8AC3E}">
        <p14:creationId xmlns:p14="http://schemas.microsoft.com/office/powerpoint/2010/main" val="19479268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Solar Flare Effects – Short Wave Fadeout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0C16C3-1936-40B5-A236-5CDC47AF271A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7CA911-267C-58EE-AC20-EB6C683EB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614" y="1066800"/>
            <a:ext cx="7878772" cy="40386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BAD7C82-0025-1D4A-49CB-4D922DE29534}"/>
              </a:ext>
            </a:extLst>
          </p:cNvPr>
          <p:cNvSpPr txBox="1">
            <a:spLocks/>
          </p:cNvSpPr>
          <p:nvPr/>
        </p:nvSpPr>
        <p:spPr bwMode="auto">
          <a:xfrm>
            <a:off x="632614" y="4841334"/>
            <a:ext cx="777240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1" tIns="46036" rIns="92071" bIns="46036" numCol="1" anchor="t" anchorCtr="0" compatLnSpc="1">
            <a:prstTxWarp prst="textNoShape">
              <a:avLst/>
            </a:prstTxWarp>
          </a:bodyPr>
          <a:lstStyle/>
          <a:p>
            <a:pPr marL="233363" indent="-233363" algn="just" eaLnBrk="0" fontAlgn="base" hangingPunct="0">
              <a:spcAft>
                <a:spcPts val="1800"/>
              </a:spcAft>
              <a:buClr>
                <a:srgbClr val="FF3300"/>
              </a:buClr>
              <a:buSzPct val="100000"/>
            </a:pPr>
            <a:endParaRPr lang="en-US" sz="2000" dirty="0">
              <a:solidFill>
                <a:prstClr val="black"/>
              </a:solidFill>
            </a:endParaRPr>
          </a:p>
          <a:p>
            <a:pPr marL="233363" indent="-233363" algn="just" eaLnBrk="0" fontAlgn="base" hangingPunct="0">
              <a:spcAft>
                <a:spcPts val="1800"/>
              </a:spcAft>
              <a:buClr>
                <a:srgbClr val="FF3300"/>
              </a:buClr>
              <a:buSzPct val="100000"/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Observations with the Blackstone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SuperDARN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radar of the impact of a solar flare – suppression of daytime HF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groundscatter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a sudden frequency deviation or ‘Doppler flash’</a:t>
            </a:r>
          </a:p>
          <a:p>
            <a:pPr marL="233363" indent="-233363" algn="just" eaLnBrk="0" fontAlgn="base" hangingPunct="0">
              <a:spcAft>
                <a:spcPts val="1800"/>
              </a:spcAft>
              <a:buClr>
                <a:srgbClr val="FF3300"/>
              </a:buClr>
              <a:buSzPct val="100000"/>
              <a:buFont typeface="Arial" pitchFamily="34" charset="0"/>
              <a:buChar char="•"/>
            </a:pPr>
            <a:endParaRPr lang="en-US" sz="2000" dirty="0"/>
          </a:p>
          <a:p>
            <a:pPr marL="233363" indent="-233363" algn="just" eaLnBrk="0" fontAlgn="base" hangingPunct="0">
              <a:spcBef>
                <a:spcPct val="20000"/>
              </a:spcBef>
              <a:spcAft>
                <a:spcPts val="1800"/>
              </a:spcAft>
              <a:buClr>
                <a:srgbClr val="FF3300"/>
              </a:buClr>
              <a:buSzPct val="100000"/>
              <a:buFont typeface="Arial" pitchFamily="34" charset="0"/>
              <a:buChar char="•"/>
            </a:pPr>
            <a:endParaRPr lang="en-US" sz="2000" dirty="0"/>
          </a:p>
          <a:p>
            <a:pPr marL="233363" indent="-233363" algn="just" eaLnBrk="0" fontAlgn="base" hangingPunct="0">
              <a:spcBef>
                <a:spcPct val="20000"/>
              </a:spcBef>
              <a:spcAft>
                <a:spcPts val="1800"/>
              </a:spcAft>
              <a:buClr>
                <a:srgbClr val="FF3300"/>
              </a:buClr>
              <a:buSzPct val="100000"/>
              <a:buFont typeface="Arial" pitchFamily="34" charset="0"/>
              <a:buChar char="•"/>
            </a:pPr>
            <a:endParaRPr lang="en-US" sz="2000" dirty="0"/>
          </a:p>
          <a:p>
            <a:pPr marL="233363" marR="0" lvl="0" indent="-233363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1800"/>
              </a:spcAft>
              <a:buClr>
                <a:srgbClr val="FF3300"/>
              </a:buClr>
              <a:buSzPct val="100000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25000"/>
              </a:spcAft>
              <a:buClr>
                <a:srgbClr val="FF3300"/>
              </a:buClr>
              <a:buSzPct val="80000"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4008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25000"/>
              </a:spcAft>
              <a:buClr>
                <a:srgbClr val="FF3300"/>
              </a:buClr>
              <a:buSzPct val="80000"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25000"/>
              </a:spcAft>
              <a:buClr>
                <a:srgbClr val="FF3300"/>
              </a:buClr>
              <a:buSzPct val="80000"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4A7082-6D4D-E1CE-0FBF-99E0B7946DF1}"/>
              </a:ext>
            </a:extLst>
          </p:cNvPr>
          <p:cNvSpPr txBox="1"/>
          <p:nvPr/>
        </p:nvSpPr>
        <p:spPr>
          <a:xfrm>
            <a:off x="5105400" y="5029200"/>
            <a:ext cx="2667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/>
              <a:t>Chakraborty et al., 2018</a:t>
            </a:r>
          </a:p>
        </p:txBody>
      </p:sp>
    </p:spTree>
    <p:extLst>
      <p:ext uri="{BB962C8B-B14F-4D97-AF65-F5344CB8AC3E}">
        <p14:creationId xmlns:p14="http://schemas.microsoft.com/office/powerpoint/2010/main" val="14001453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Suprising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Capability – Measuring Winds in the Mesosphere</a:t>
            </a: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0C16C3-1936-40B5-A236-5CDC47AF271A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0" t="7778" r="21365" b="64444"/>
          <a:stretch/>
        </p:blipFill>
        <p:spPr>
          <a:xfrm>
            <a:off x="152400" y="1100000"/>
            <a:ext cx="4419600" cy="31026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2200" y="4268536"/>
            <a:ext cx="200388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/>
              <a:t>Hall et al., [1997]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88120" y="4724398"/>
            <a:ext cx="9202781" cy="2209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1" tIns="46036" rIns="92071" bIns="46036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indent="-342900">
              <a:spcBef>
                <a:spcPts val="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Hall et al., [1997] reported a new type of “</a:t>
            </a:r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grainy near-range echoes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” or GNREs that showed diurnal variations consistent with backscatter from meteor trails. </a:t>
            </a:r>
          </a:p>
          <a:p>
            <a:pPr marL="342900" lvl="0" indent="-342900">
              <a:spcBef>
                <a:spcPts val="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The Doppler shift of the GNREs provides information about neutral winds in the mesosphere and lower thermosphere at ~94 km altitude, seen in near range gates</a:t>
            </a:r>
          </a:p>
          <a:p>
            <a:pPr marL="342900" lvl="0" indent="-342900">
              <a:spcBef>
                <a:spcPts val="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Studies have used these mesospheric wind measurements to monitor atmospheric tides, planetary waves and other large-scale atmospheric disturbances. </a:t>
            </a:r>
          </a:p>
        </p:txBody>
      </p:sp>
      <p:pic>
        <p:nvPicPr>
          <p:cNvPr id="6146" name="Picture 2" descr="Figure cap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3333"/>
          <a:stretch/>
        </p:blipFill>
        <p:spPr bwMode="auto">
          <a:xfrm>
            <a:off x="4724400" y="1100000"/>
            <a:ext cx="4246229" cy="310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3841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0C16C3-1936-40B5-A236-5CDC47AF271A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</a:b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Suprising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Capability – Mapping the Extent of Sea Ice</a:t>
            </a:r>
            <a:b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2A5656-B53C-33F0-7F93-6F8B7E34FD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6" t="18939" r="29531" b="16396"/>
          <a:stretch/>
        </p:blipFill>
        <p:spPr>
          <a:xfrm>
            <a:off x="228599" y="1571750"/>
            <a:ext cx="4004041" cy="40208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74A133-822A-42AF-13F8-6088545EBF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4" t="18939" r="29190" b="16396"/>
          <a:stretch/>
        </p:blipFill>
        <p:spPr>
          <a:xfrm>
            <a:off x="4462215" y="1571750"/>
            <a:ext cx="4071207" cy="40208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1FAE42-D166-2BA7-12D4-75431D92B9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16" t="22282" r="9033" b="19738"/>
          <a:stretch/>
        </p:blipFill>
        <p:spPr>
          <a:xfrm>
            <a:off x="8382000" y="1828800"/>
            <a:ext cx="526473" cy="36051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602679-CDBA-4B38-11DA-77E711D4238E}"/>
              </a:ext>
            </a:extLst>
          </p:cNvPr>
          <p:cNvSpPr txBox="1"/>
          <p:nvPr/>
        </p:nvSpPr>
        <p:spPr>
          <a:xfrm>
            <a:off x="228599" y="5602385"/>
            <a:ext cx="40712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Furthest extent of sea ice cover during month of October 2000 (National Snow and Ice Data Center, Boulder, CO).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8C7230-C817-A4B5-8429-A8056F57342E}"/>
              </a:ext>
            </a:extLst>
          </p:cNvPr>
          <p:cNvSpPr/>
          <p:nvPr/>
        </p:nvSpPr>
        <p:spPr>
          <a:xfrm>
            <a:off x="4458118" y="5602385"/>
            <a:ext cx="40712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Ground scatter occurrence rate observed by the radar at Goose Bay during daytime over the month of October 2000.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2893F7-F628-F9F5-ADE3-E98E425F18CC}"/>
              </a:ext>
            </a:extLst>
          </p:cNvPr>
          <p:cNvSpPr txBox="1"/>
          <p:nvPr/>
        </p:nvSpPr>
        <p:spPr>
          <a:xfrm>
            <a:off x="1467555" y="1086693"/>
            <a:ext cx="5981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Comparison of sea ice cover and HF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groundscatter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8A81E4-ECEC-1214-0BDB-1A8D47A9B67D}"/>
              </a:ext>
            </a:extLst>
          </p:cNvPr>
          <p:cNvSpPr txBox="1"/>
          <p:nvPr/>
        </p:nvSpPr>
        <p:spPr>
          <a:xfrm>
            <a:off x="5713429" y="4959276"/>
            <a:ext cx="2667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/>
              <a:t>From: Evan Thomas</a:t>
            </a:r>
          </a:p>
        </p:txBody>
      </p:sp>
    </p:spTree>
    <p:extLst>
      <p:ext uri="{BB962C8B-B14F-4D97-AF65-F5344CB8AC3E}">
        <p14:creationId xmlns:p14="http://schemas.microsoft.com/office/powerpoint/2010/main" val="22004501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0C16C3-1936-40B5-A236-5CDC47AF271A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2571" y="1141101"/>
            <a:ext cx="8979030" cy="5791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First generation </a:t>
            </a:r>
            <a:r>
              <a:rPr lang="en-US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SuperDARN</a:t>
            </a: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 radars were constructed at </a:t>
            </a:r>
            <a:r>
              <a:rPr lang="en-US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auroral</a:t>
            </a: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 latitudes to provide information about how the ionosphere couples to the magnetosphere &amp; solar wind:</a:t>
            </a:r>
          </a:p>
          <a:p>
            <a:pPr marL="640080" lvl="1">
              <a:spcBef>
                <a:spcPts val="400"/>
              </a:spcBef>
              <a:spcAft>
                <a:spcPts val="400"/>
              </a:spcAft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Control of </a:t>
            </a:r>
            <a:r>
              <a:rPr lang="en-US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ionospheric</a:t>
            </a: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 convection by the Interplanetary Magnetic Field (IMF)</a:t>
            </a:r>
          </a:p>
          <a:p>
            <a:pPr marL="640080" lvl="1">
              <a:spcBef>
                <a:spcPts val="400"/>
              </a:spcBef>
              <a:spcAft>
                <a:spcPts val="400"/>
              </a:spcAft>
            </a:pPr>
            <a:r>
              <a:rPr lang="en-US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Ionospheric</a:t>
            </a: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 signatures of Flux Transfer Events (FTEs) at the magnetopause</a:t>
            </a:r>
          </a:p>
          <a:p>
            <a:pPr marL="640080" lvl="1">
              <a:spcBef>
                <a:spcPts val="400"/>
              </a:spcBef>
              <a:spcAft>
                <a:spcPts val="400"/>
              </a:spcAft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Ultra-Low Frequency (ULF) pulsations &amp; </a:t>
            </a:r>
            <a:r>
              <a:rPr lang="en-US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magnetohydrodynamic</a:t>
            </a: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 (MHD) waves </a:t>
            </a:r>
          </a:p>
          <a:p>
            <a:pPr marL="640080" lvl="1">
              <a:spcBef>
                <a:spcPts val="400"/>
              </a:spcBef>
              <a:spcAft>
                <a:spcPts val="400"/>
              </a:spcAft>
            </a:pPr>
            <a:r>
              <a:rPr lang="en-US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Ionospheric</a:t>
            </a: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 irregularity formation during heating experiments</a:t>
            </a:r>
          </a:p>
          <a:p>
            <a:pPr marL="640080" lvl="1">
              <a:spcBef>
                <a:spcPts val="400"/>
              </a:spcBef>
              <a:spcAft>
                <a:spcPts val="1200"/>
              </a:spcAft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Traveling </a:t>
            </a:r>
            <a:r>
              <a:rPr lang="en-US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Ionospheric</a:t>
            </a: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 Disturbances (TIDs), atmospheric tides &amp; planetary waves </a:t>
            </a:r>
          </a:p>
          <a:p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Second generation radars at middle latitudes have provided new information about:</a:t>
            </a:r>
          </a:p>
          <a:p>
            <a:pPr marL="640080" lvl="1">
              <a:spcBef>
                <a:spcPts val="400"/>
              </a:spcBef>
              <a:spcAft>
                <a:spcPts val="400"/>
              </a:spcAft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Equatorward expansion of </a:t>
            </a:r>
            <a:r>
              <a:rPr lang="en-US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ionospheric</a:t>
            </a: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 convection during Geomagnetic Storms</a:t>
            </a:r>
          </a:p>
          <a:p>
            <a:pPr marL="640080" lvl="1">
              <a:spcBef>
                <a:spcPts val="400"/>
              </a:spcBef>
              <a:spcAft>
                <a:spcPts val="400"/>
              </a:spcAft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Large-scale dynamics of the Sub-</a:t>
            </a:r>
            <a:r>
              <a:rPr lang="en-US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Auroral</a:t>
            </a: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 Polarization Stream (SAPS)  </a:t>
            </a:r>
          </a:p>
          <a:p>
            <a:pPr marL="640080" lvl="1">
              <a:spcBef>
                <a:spcPts val="400"/>
              </a:spcBef>
              <a:spcAft>
                <a:spcPts val="400"/>
              </a:spcAft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Tongue of Ionization (TOI) evolution from Storm-Enhanced Density (SED)</a:t>
            </a:r>
          </a:p>
          <a:p>
            <a:pPr marL="640080" lvl="1">
              <a:spcBef>
                <a:spcPts val="400"/>
              </a:spcBef>
              <a:spcAft>
                <a:spcPts val="400"/>
              </a:spcAft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Viable instability mechanisms for producing </a:t>
            </a:r>
            <a:r>
              <a:rPr lang="en-US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subauroral</a:t>
            </a: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 irregularities</a:t>
            </a:r>
          </a:p>
          <a:p>
            <a:pPr marL="640080" lvl="1">
              <a:spcBef>
                <a:spcPts val="400"/>
              </a:spcBef>
              <a:spcAft>
                <a:spcPts val="400"/>
              </a:spcAft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Storm-time ion-neutral coupling</a:t>
            </a:r>
          </a:p>
          <a:p>
            <a:pPr marL="640080" lvl="1">
              <a:spcBef>
                <a:spcPts val="400"/>
              </a:spcBef>
              <a:spcAft>
                <a:spcPts val="400"/>
              </a:spcAft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Earthquake TID signatures</a:t>
            </a:r>
          </a:p>
          <a:p>
            <a:pPr marL="640080" lvl="1" indent="-342900">
              <a:buClr>
                <a:srgbClr val="FF0000"/>
              </a:buClr>
              <a:buSzPct val="150000"/>
              <a:buFontTx/>
              <a:buChar char="•"/>
            </a:pPr>
            <a:endParaRPr lang="en-US" sz="2000" kern="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3999" cy="914400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Summary of High- and Mid-latitude Science Highlights</a:t>
            </a:r>
          </a:p>
        </p:txBody>
      </p:sp>
    </p:spTree>
    <p:extLst>
      <p:ext uri="{BB962C8B-B14F-4D97-AF65-F5344CB8AC3E}">
        <p14:creationId xmlns:p14="http://schemas.microsoft.com/office/powerpoint/2010/main" val="9887178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0C16C3-1936-40B5-A236-5CDC47AF271A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144DE0-8364-0FEB-979E-0CFD53E43336}"/>
              </a:ext>
            </a:extLst>
          </p:cNvPr>
          <p:cNvSpPr txBox="1"/>
          <p:nvPr/>
        </p:nvSpPr>
        <p:spPr>
          <a:xfrm>
            <a:off x="331509" y="37707"/>
            <a:ext cx="8534400" cy="7917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kern="0" dirty="0">
              <a:solidFill>
                <a:srgbClr val="002451"/>
              </a:solidFill>
              <a:effectLst/>
              <a:highlight>
                <a:srgbClr val="FFFFFF"/>
              </a:highlight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800" kern="0" dirty="0">
              <a:solidFill>
                <a:srgbClr val="002451"/>
              </a:solidFill>
              <a:highlight>
                <a:srgbClr val="FFFFFF"/>
              </a:highlight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i="1" kern="0" dirty="0">
                <a:solidFill>
                  <a:srgbClr val="00245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Tutorial for </a:t>
            </a:r>
            <a:r>
              <a:rPr lang="en-US" sz="2800" i="1" kern="0" dirty="0" err="1">
                <a:solidFill>
                  <a:srgbClr val="00245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SuperDARN</a:t>
            </a:r>
            <a:r>
              <a:rPr lang="en-US" sz="2800" i="1" kern="0" dirty="0">
                <a:solidFill>
                  <a:srgbClr val="00245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References (1/2)</a:t>
            </a:r>
          </a:p>
          <a:p>
            <a:endParaRPr lang="en-US" sz="800" kern="0" dirty="0">
              <a:solidFill>
                <a:srgbClr val="002451"/>
              </a:solidFill>
              <a:highlight>
                <a:srgbClr val="FFFFFF"/>
              </a:highlight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800" kern="0" dirty="0">
              <a:solidFill>
                <a:srgbClr val="002451"/>
              </a:solidFill>
              <a:effectLst/>
              <a:highlight>
                <a:srgbClr val="FFFFFF"/>
              </a:highlight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800" kern="0" dirty="0">
              <a:solidFill>
                <a:srgbClr val="002451"/>
              </a:solidFill>
              <a:effectLst/>
              <a:highlight>
                <a:srgbClr val="FFFFFF"/>
              </a:highlight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800" kern="0" dirty="0">
              <a:solidFill>
                <a:srgbClr val="002451"/>
              </a:solidFill>
              <a:highlight>
                <a:srgbClr val="FFFFFF"/>
              </a:highlight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800" kern="0" dirty="0">
              <a:solidFill>
                <a:srgbClr val="002451"/>
              </a:solidFill>
              <a:effectLst/>
              <a:highlight>
                <a:srgbClr val="FFFFFF"/>
              </a:highlight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sz="1200" kern="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Baker, J. B. H., R. A. Greenwald, J. M. Ruohoniemi, K. </a:t>
            </a:r>
            <a:r>
              <a:rPr lang="en-US" sz="1200" kern="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Oksavik</a:t>
            </a:r>
            <a:r>
              <a:rPr lang="en-US" sz="1200" kern="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J. W. </a:t>
            </a:r>
            <a:r>
              <a:rPr lang="en-US" sz="1200" kern="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Gjerloev</a:t>
            </a:r>
            <a:r>
              <a:rPr lang="en-US" sz="1200" kern="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L. J. Paxton, and M. R. Hairston (2007), Observations of ionospheric convection from the Wallops </a:t>
            </a:r>
            <a:r>
              <a:rPr lang="en-US" sz="1200" kern="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SuperDARN</a:t>
            </a:r>
            <a:r>
              <a:rPr lang="en-US" sz="1200" kern="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radar at middle latitudes, J. </a:t>
            </a:r>
            <a:r>
              <a:rPr lang="en-US" sz="1200" kern="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Geophys</a:t>
            </a:r>
            <a:r>
              <a:rPr lang="en-US" sz="1200" kern="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Res., 112, A01303, doi:10.1029/2006JA011982.</a:t>
            </a:r>
            <a:endParaRPr lang="en-US" sz="1200" kern="100" dirty="0">
              <a:effectLst/>
              <a:highlight>
                <a:srgbClr val="FFFFFF"/>
              </a:highligh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1200" kern="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Bristow et al., [1994]: Bristow, W. A., R. A. Greenwald, and J. C. Samson (1994), Identification of high-latitude acoustic gravity wave sources using the Goose Bay HF radar, J. </a:t>
            </a:r>
            <a:r>
              <a:rPr lang="en-US" sz="1200" kern="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Geophys</a:t>
            </a:r>
            <a:r>
              <a:rPr lang="en-US" sz="1200" kern="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Res., 99(A1), 319–331, doi:10.1029/93JA01470.</a:t>
            </a:r>
            <a:endParaRPr lang="en-US" sz="1200" kern="100" dirty="0">
              <a:effectLst/>
              <a:highlight>
                <a:srgbClr val="FFFFFF"/>
              </a:highligh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1200" kern="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Chakraborty, S., Ruohoniemi, J. M., Baker, J. B. H., &amp; </a:t>
            </a:r>
            <a:r>
              <a:rPr lang="en-US" sz="1200" kern="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Nishitani</a:t>
            </a:r>
            <a:r>
              <a:rPr lang="en-US" sz="1200" kern="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N. (2018). Characterization of short-wave fadeout seen in daytime </a:t>
            </a:r>
            <a:r>
              <a:rPr lang="en-US" sz="1200" kern="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SuperDARN</a:t>
            </a:r>
            <a:r>
              <a:rPr lang="en-US" sz="1200" kern="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ground scatter observations. Radio Science, 53, 472–484. </a:t>
            </a:r>
            <a:r>
              <a:rPr lang="en-US" sz="1200" kern="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https://doi.org/10.1002/2017RS006488</a:t>
            </a:r>
            <a:endParaRPr lang="en-US" sz="1200" kern="100" dirty="0">
              <a:effectLst/>
              <a:highlight>
                <a:srgbClr val="FFFFFF"/>
              </a:highligh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1200" b="1" kern="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Chisham</a:t>
            </a:r>
            <a:r>
              <a:rPr lang="en-US" sz="1200" b="1" kern="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G., Lester, M., Milan, S.E. et al. A decade of the Super Dual Auroral Radar Network (</a:t>
            </a:r>
            <a:r>
              <a:rPr lang="en-US" sz="1200" b="1" kern="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SuperDARN</a:t>
            </a:r>
            <a:r>
              <a:rPr lang="en-US" sz="1200" b="1" kern="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): scientific achievements, new techniques and future directions. </a:t>
            </a:r>
            <a:r>
              <a:rPr lang="en-US" sz="1200" b="1" kern="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Surv</a:t>
            </a:r>
            <a:r>
              <a:rPr lang="en-US" sz="1200" b="1" kern="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b="1" kern="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Geophys</a:t>
            </a:r>
            <a:r>
              <a:rPr lang="en-US" sz="1200" b="1" kern="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28, 33–109 (2007). </a:t>
            </a:r>
            <a:r>
              <a:rPr lang="en-US" sz="1200" b="1" kern="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https://doi.org/10.1007/s10712-007-9017-8</a:t>
            </a:r>
            <a:endParaRPr lang="en-US" sz="1200" b="1" kern="100" dirty="0">
              <a:effectLst/>
              <a:highlight>
                <a:srgbClr val="FFFFFF"/>
              </a:highligh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1200" kern="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Clausen, L. B. N., et al. (2012), Large-scale observations of a </a:t>
            </a:r>
            <a:r>
              <a:rPr lang="en-US" sz="1200" kern="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subauroral</a:t>
            </a:r>
            <a:r>
              <a:rPr lang="en-US" sz="1200" kern="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polarization stream by midlatitude </a:t>
            </a:r>
            <a:r>
              <a:rPr lang="en-US" sz="1200" kern="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SuperDARN</a:t>
            </a:r>
            <a:r>
              <a:rPr lang="en-US" sz="1200" kern="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radars: Instantaneous longitudinal velocity variations, J. </a:t>
            </a:r>
            <a:r>
              <a:rPr lang="en-US" sz="1200" kern="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Geophys</a:t>
            </a:r>
            <a:r>
              <a:rPr lang="en-US" sz="1200" kern="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Res., 117, A05306, doi:10.1029/2011JA017232.</a:t>
            </a:r>
            <a:endParaRPr lang="en-US" sz="1200" kern="100" dirty="0">
              <a:effectLst/>
              <a:highlight>
                <a:srgbClr val="FFFFFF"/>
              </a:highligh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1200" kern="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Frissell</a:t>
            </a:r>
            <a:r>
              <a:rPr lang="en-US" sz="1200" kern="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N. A., J. B. H. Baker, J. M. Ruohoniemi, R. A. Greenwald, A. J. Gerrard, E. S. Miller, and M. L. West (2016), Sources and characteristics of medium-scale traveling ionospheric disturbances observed by high-frequency radars in the North American sector, J. </a:t>
            </a:r>
            <a:r>
              <a:rPr lang="en-US" sz="1200" kern="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Geophys</a:t>
            </a:r>
            <a:r>
              <a:rPr lang="en-US" sz="1200" kern="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Res. Space Physics, 121, 3722–3739, doi:10.1002/2015JA022168.</a:t>
            </a:r>
            <a:endParaRPr lang="en-US" sz="1200" kern="100" dirty="0">
              <a:effectLst/>
              <a:highlight>
                <a:srgbClr val="FFFFFF"/>
              </a:highligh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1200" b="1" kern="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Greenwald, R. A.: History of the Super Dual Auroral Radar Network (</a:t>
            </a:r>
            <a:r>
              <a:rPr lang="en-US" sz="1200" b="1" kern="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SuperDARN</a:t>
            </a:r>
            <a:r>
              <a:rPr lang="en-US" sz="1200" b="1" kern="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)-I: pre-</a:t>
            </a:r>
            <a:r>
              <a:rPr lang="en-US" sz="1200" b="1" kern="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SuperDARN</a:t>
            </a:r>
            <a:r>
              <a:rPr lang="en-US" sz="1200" b="1" kern="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developments in high frequency radar technology for ionospheric research and selected scientific results, Hist. Geo Space. Sci., 12, 77–93, </a:t>
            </a:r>
            <a:r>
              <a:rPr lang="en-US" sz="1200" b="1" kern="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https://doi.org/10.5194/hgss-12-77-2021</a:t>
            </a:r>
            <a:r>
              <a:rPr lang="en-US" sz="1200" b="1" kern="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2021.</a:t>
            </a:r>
            <a:r>
              <a:rPr lang="en-US" sz="1200" b="1" kern="0" dirty="0">
                <a:solidFill>
                  <a:srgbClr val="00245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1200" kern="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Grocott</a:t>
            </a:r>
            <a:r>
              <a:rPr lang="en-US" sz="1200" kern="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A., Yeoman, T. K., Nakamura, R., Cowley, S. W. H., Frey, H. U., </a:t>
            </a:r>
            <a:r>
              <a:rPr lang="en-US" sz="1200" kern="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Rème</a:t>
            </a:r>
            <a:r>
              <a:rPr lang="en-US" sz="1200" kern="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H., and </a:t>
            </a:r>
            <a:r>
              <a:rPr lang="en-US" sz="1200" kern="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Klecker</a:t>
            </a:r>
            <a:r>
              <a:rPr lang="en-US" sz="1200" kern="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B.: Multi-instrument observations of the ionospheric counterpart of a bursty bulk flow in the near-Earth plasma sheet, Ann. </a:t>
            </a:r>
            <a:r>
              <a:rPr lang="en-US" sz="1200" kern="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Geophys</a:t>
            </a:r>
            <a:r>
              <a:rPr lang="en-US" sz="1200" kern="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., 22, 1061–1075, </a:t>
            </a:r>
            <a:r>
              <a:rPr lang="en-US" sz="1200" kern="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https://doi.org/10.5194/angeo-22-1061-2004</a:t>
            </a:r>
            <a:r>
              <a:rPr lang="en-US" sz="1200" kern="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2004.</a:t>
            </a:r>
            <a:endParaRPr lang="en-US" sz="1200" kern="100" dirty="0">
              <a:effectLst/>
              <a:highlight>
                <a:srgbClr val="FFFFFF"/>
              </a:highligh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</a:pPr>
            <a:endParaRPr lang="en-US" sz="1200" kern="0" dirty="0">
              <a:effectLst/>
              <a:highlight>
                <a:srgbClr val="FFFFFF"/>
              </a:highligh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</a:pPr>
            <a:endParaRPr lang="en-US" sz="1200" kern="100" dirty="0">
              <a:effectLst/>
              <a:highlight>
                <a:srgbClr val="FFFFFF"/>
              </a:highligh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200" kern="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1200" kern="100" dirty="0">
              <a:effectLst/>
              <a:highlight>
                <a:srgbClr val="FFFFFF"/>
              </a:highligh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kern="0" dirty="0">
                <a:solidFill>
                  <a:srgbClr val="002451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200" kern="100" dirty="0">
              <a:effectLst/>
              <a:highlight>
                <a:srgbClr val="FFFFFF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5468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i="1" kern="0" dirty="0">
                <a:solidFill>
                  <a:srgbClr val="00245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800" i="1" kern="0" dirty="0">
                <a:solidFill>
                  <a:srgbClr val="00245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Tutorial for </a:t>
            </a:r>
            <a:r>
              <a:rPr lang="en-US" sz="2800" i="1" kern="0" dirty="0" err="1">
                <a:solidFill>
                  <a:srgbClr val="00245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SuperDARN</a:t>
            </a:r>
            <a:r>
              <a:rPr lang="en-US" sz="2800" i="1" kern="0" dirty="0">
                <a:solidFill>
                  <a:srgbClr val="00245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References (2/2)</a:t>
            </a:r>
            <a:br>
              <a:rPr lang="en-US" sz="2800" i="1" kern="0" dirty="0">
                <a:solidFill>
                  <a:srgbClr val="00245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0C16C3-1936-40B5-A236-5CDC47AF271A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144DE0-8364-0FEB-979E-0CFD53E43336}"/>
              </a:ext>
            </a:extLst>
          </p:cNvPr>
          <p:cNvSpPr txBox="1"/>
          <p:nvPr/>
        </p:nvSpPr>
        <p:spPr>
          <a:xfrm>
            <a:off x="647700" y="1143000"/>
            <a:ext cx="7848600" cy="615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1200" kern="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Hall, G. E., J. W. MacDougall, D. R. Moorcroft, J.-P. St.-Maurice, A. H. Manson, and C. E. Meek (1997), Super Dual Auroral Radar Network observations of meteor echoes, J. </a:t>
            </a:r>
            <a:r>
              <a:rPr lang="en-US" sz="1200" kern="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Geophys</a:t>
            </a:r>
            <a:r>
              <a:rPr lang="en-US" sz="1200" kern="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Res., 102(A7), 14603–14614, doi:10.1029/97JA00517.</a:t>
            </a:r>
            <a:endParaRPr lang="en-US" sz="1200" kern="100" dirty="0">
              <a:effectLst/>
              <a:highlight>
                <a:srgbClr val="FFFFFF"/>
              </a:highligh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1200" b="1" kern="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Nishitani</a:t>
            </a:r>
            <a:r>
              <a:rPr lang="en-US" sz="1200" b="1" kern="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N., Ruohoniemi, J.M., Lester, M. et al. Review of the accomplishments of mid-latitude Super Dual Auroral Radar Network (</a:t>
            </a:r>
            <a:r>
              <a:rPr lang="en-US" sz="1200" b="1" kern="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SuperDARN</a:t>
            </a:r>
            <a:r>
              <a:rPr lang="en-US" sz="1200" b="1" kern="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HF radars. Prog Earth Planet Sci 6, 27 (2019). </a:t>
            </a:r>
            <a:r>
              <a:rPr lang="en-US" sz="1200" b="1" u="sng" kern="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https://doi.org/10.1186/s40645-019-0270-5</a:t>
            </a:r>
            <a:endParaRPr lang="en-US" sz="1200" b="1" u="sng" kern="100" dirty="0">
              <a:effectLst/>
              <a:highlight>
                <a:srgbClr val="FFFFFF"/>
              </a:highligh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1200" kern="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Oksavik</a:t>
            </a:r>
            <a:r>
              <a:rPr lang="en-US" sz="1200" kern="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K., R. A. Greenwald, J. M. Ruohoniemi, M. R. Hairston, L. J. Paxton, J. B. H. Baker, J. W. </a:t>
            </a:r>
            <a:r>
              <a:rPr lang="en-US" sz="1200" kern="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Gjerloev</a:t>
            </a:r>
            <a:r>
              <a:rPr lang="en-US" sz="1200" kern="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and R. J. Barnes (2006), First observations of the temporal/spatial variation of the sub-auroral polarization stream from the </a:t>
            </a:r>
            <a:r>
              <a:rPr lang="en-US" sz="1200" kern="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SuperDARN</a:t>
            </a:r>
            <a:r>
              <a:rPr lang="en-US" sz="1200" kern="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Wallops HF radar, </a:t>
            </a:r>
            <a:r>
              <a:rPr lang="en-US" sz="1200" kern="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Geophys</a:t>
            </a:r>
            <a:r>
              <a:rPr lang="en-US" sz="1200" kern="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Res. Lett., 33, L12104, doi:10.1029/2006GL026256.</a:t>
            </a:r>
            <a:endParaRPr lang="en-US" sz="1200" kern="100" dirty="0">
              <a:effectLst/>
              <a:highlight>
                <a:srgbClr val="FFFFFF"/>
              </a:highligh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1200" kern="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Ponomarenko</a:t>
            </a:r>
            <a:r>
              <a:rPr lang="en-US" sz="1200" kern="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P. V., F. W. </a:t>
            </a:r>
            <a:r>
              <a:rPr lang="en-US" sz="1200" kern="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Menk</a:t>
            </a:r>
            <a:r>
              <a:rPr lang="en-US" sz="1200" kern="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F. W., Waters, C. L., and </a:t>
            </a:r>
            <a:r>
              <a:rPr lang="en-US" sz="1200" kern="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Sciffer</a:t>
            </a:r>
            <a:r>
              <a:rPr lang="en-US" sz="1200" kern="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M. D.: Pc3-4 ULF waves observed by the </a:t>
            </a:r>
            <a:r>
              <a:rPr lang="en-US" sz="1200" kern="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SuperDARN</a:t>
            </a:r>
            <a:r>
              <a:rPr lang="en-US" sz="1200" kern="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TIGER radar, Ann. </a:t>
            </a:r>
            <a:r>
              <a:rPr lang="en-US" sz="1200" kern="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Geophys</a:t>
            </a:r>
            <a:r>
              <a:rPr lang="en-US" sz="1200" kern="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., 23, 1271–1280, </a:t>
            </a:r>
            <a:r>
              <a:rPr lang="en-US" sz="1200" kern="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https://doi.org/10.5194/angeo-23-1271-2005</a:t>
            </a:r>
            <a:r>
              <a:rPr lang="en-US" sz="1200" kern="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2005.</a:t>
            </a:r>
            <a:endParaRPr lang="en-US" sz="1200" kern="100" dirty="0">
              <a:effectLst/>
              <a:highlight>
                <a:srgbClr val="FFFFFF"/>
              </a:highligh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1200" kern="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Ruohoniemi, J. M., and R. A. Greenwald (2005), Dependencies of high-latitude plasma convection: Consideration of interplanetary magnetic field, seasonal, and universal time factors in statistical patterns, J. </a:t>
            </a:r>
            <a:r>
              <a:rPr lang="en-US" sz="1200" kern="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Geophys</a:t>
            </a:r>
            <a:r>
              <a:rPr lang="en-US" sz="1200" kern="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Res., 110, A09204, doi:10.1029/2004JA010815.</a:t>
            </a:r>
            <a:endParaRPr lang="en-US" sz="1200" kern="100" dirty="0">
              <a:effectLst/>
              <a:highlight>
                <a:srgbClr val="FFFFFF"/>
              </a:highligh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1200" kern="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Ruohoniemi, J. M., and K. B. Baker (1998), Large-scale imaging of high-latitude convection with Super Dual Auroral Radar Network HF radar observations, J. </a:t>
            </a:r>
            <a:r>
              <a:rPr lang="en-US" sz="1200" kern="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Geophys</a:t>
            </a:r>
            <a:r>
              <a:rPr lang="en-US" sz="1200" kern="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Res., 103(A9), 20797–20811, doi:10.1029/98JA01288.</a:t>
            </a:r>
            <a:endParaRPr lang="en-US" sz="1200" kern="100" dirty="0">
              <a:effectLst/>
              <a:highlight>
                <a:srgbClr val="FFFFFF"/>
              </a:highligh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1200" kern="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Ruohoniemi, J. M., R. J. Barnes, R. A. Greenwald, and S. G. Shepherd (2001), The response of the high-latitude ionosphere to the coronal mass ejection event of April 6, 2000: A practical demonstration of space weather nowcasting with the Super Dual Auroral Radar Network HF radars, J. </a:t>
            </a:r>
            <a:r>
              <a:rPr lang="en-US" sz="1200" kern="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Geophys</a:t>
            </a:r>
            <a:r>
              <a:rPr lang="en-US" sz="1200" kern="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Res., 106, 30,085–30,097.</a:t>
            </a:r>
            <a:endParaRPr lang="en-US" sz="1200" kern="100" dirty="0">
              <a:effectLst/>
              <a:highlight>
                <a:srgbClr val="FFFFFF"/>
              </a:highligh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1200" kern="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Sterne, K. T., R. A. Greenwald, J. B. H. Baker, and J. M. Ruohoniemi (2011), Modeling of a twin terminated folded dipole antenna for the Super Dual Auroral Radar Network (</a:t>
            </a:r>
            <a:r>
              <a:rPr lang="en-US" sz="1200" kern="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SuperDARN</a:t>
            </a:r>
            <a:r>
              <a:rPr lang="en-US" sz="1200" kern="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), in Radar Conference (RADAR), 2011 IEEE, pp. 934–938, IEEE Xplore, Kansas City, Mo., doi:10.1109/RADAR.2011.5960673.</a:t>
            </a:r>
            <a:endParaRPr lang="en-US" sz="1200" kern="100" dirty="0">
              <a:effectLst/>
              <a:highlight>
                <a:srgbClr val="FFFFFF"/>
              </a:highligh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200" kern="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1200" kern="100" dirty="0">
              <a:effectLst/>
              <a:highlight>
                <a:srgbClr val="FFFFFF"/>
              </a:highligh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8774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Space@VT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Quick Start Guide (1/2)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0C16C3-1936-40B5-A236-5CDC47AF271A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9163ED-56ED-9F74-8A6B-E9B360218549}"/>
              </a:ext>
            </a:extLst>
          </p:cNvPr>
          <p:cNvSpPr txBox="1"/>
          <p:nvPr/>
        </p:nvSpPr>
        <p:spPr>
          <a:xfrm>
            <a:off x="263165" y="1295400"/>
            <a:ext cx="8636524" cy="39036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tabLst/>
              <a:defRPr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A guide has been written by VT summer undergraduate interns to help students completely new to the field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tabLst/>
              <a:defRPr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Explains the basics of space weather, what </a:t>
            </a:r>
            <a:r>
              <a:rPr lang="en-US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SuperDARN</a:t>
            </a: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 is, how to download and install code, access data, and make plots (with </a:t>
            </a:r>
            <a:r>
              <a:rPr lang="en-US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pyDARN</a:t>
            </a: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tabLst/>
              <a:defRPr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This is a living document which will be revised this summer by a fresh crop of summer undergrad interns  - comments and contributions are welcome!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tabLst/>
              <a:defRPr/>
            </a:pPr>
            <a:r>
              <a:rPr lang="en-US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vt.superdarn.orgn</a:t>
            </a: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en-US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SuperDARN</a:t>
            </a: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 Resources &gt; Quick Start Guide (broken link? – email request)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tabLst/>
              <a:defRPr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Includes a list of resources for students to learn about </a:t>
            </a:r>
            <a:r>
              <a:rPr lang="en-US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SuperDARN</a:t>
            </a: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, e.g., </a:t>
            </a:r>
            <a:r>
              <a:rPr lang="en-US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SuperDARN</a:t>
            </a: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 Canada tutorials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FF3300"/>
              </a:buClr>
              <a:buSzPct val="80000"/>
              <a:tabLst/>
              <a:defRPr/>
            </a:pPr>
            <a:endParaRPr 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E478B9-9B8F-81E4-3115-DEE95C05E36A}"/>
              </a:ext>
            </a:extLst>
          </p:cNvPr>
          <p:cNvSpPr txBox="1"/>
          <p:nvPr/>
        </p:nvSpPr>
        <p:spPr>
          <a:xfrm>
            <a:off x="282804" y="4828534"/>
            <a:ext cx="8534400" cy="2029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effectLst/>
                <a:latin typeface="Lexend"/>
                <a:ea typeface="Lexend"/>
                <a:cs typeface="Lexend"/>
              </a:rPr>
              <a:t>SuperDARN</a:t>
            </a:r>
            <a:r>
              <a:rPr lang="en-US" dirty="0">
                <a:effectLst/>
                <a:latin typeface="Lexend"/>
                <a:ea typeface="Lexend"/>
                <a:cs typeface="Lexend"/>
              </a:rPr>
              <a:t> and Space Weather Guide</a:t>
            </a:r>
            <a:endParaRPr lang="en-US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dirty="0">
                <a:effectLst/>
                <a:latin typeface="Lexend"/>
                <a:ea typeface="Lexend"/>
                <a:cs typeface="Lexend"/>
              </a:rPr>
              <a:t>A. Feliberti</a:t>
            </a:r>
            <a:r>
              <a:rPr lang="en-US" baseline="30000" dirty="0">
                <a:effectLst/>
                <a:latin typeface="Lexend"/>
                <a:ea typeface="Lexend"/>
                <a:cs typeface="Lexend"/>
              </a:rPr>
              <a:t>1</a:t>
            </a:r>
            <a:r>
              <a:rPr lang="en-US" dirty="0">
                <a:effectLst/>
                <a:latin typeface="Lexend"/>
                <a:ea typeface="Lexend"/>
                <a:cs typeface="Lexend"/>
              </a:rPr>
              <a:t>, S. Forsling</a:t>
            </a:r>
            <a:r>
              <a:rPr lang="en-US" baseline="30000" dirty="0">
                <a:effectLst/>
                <a:latin typeface="Lexend"/>
                <a:ea typeface="Lexend"/>
                <a:cs typeface="Lexend"/>
              </a:rPr>
              <a:t>2</a:t>
            </a:r>
            <a:r>
              <a:rPr lang="en-US" dirty="0">
                <a:effectLst/>
                <a:latin typeface="Lexend"/>
                <a:ea typeface="Lexend"/>
                <a:cs typeface="Lexend"/>
              </a:rPr>
              <a:t>, T. Golabek</a:t>
            </a:r>
            <a:r>
              <a:rPr lang="en-US" baseline="30000" dirty="0">
                <a:effectLst/>
                <a:latin typeface="Lexend"/>
                <a:ea typeface="Lexend"/>
                <a:cs typeface="Lexend"/>
              </a:rPr>
              <a:t>1</a:t>
            </a:r>
            <a:r>
              <a:rPr lang="en-US" dirty="0">
                <a:effectLst/>
                <a:latin typeface="Lexend"/>
                <a:ea typeface="Lexend"/>
                <a:cs typeface="Lexend"/>
              </a:rPr>
              <a:t>, P. Pitzer</a:t>
            </a:r>
            <a:r>
              <a:rPr lang="en-US" baseline="30000" dirty="0">
                <a:effectLst/>
                <a:latin typeface="Lexend"/>
                <a:ea typeface="Lexend"/>
                <a:cs typeface="Lexend"/>
              </a:rPr>
              <a:t>2</a:t>
            </a:r>
            <a:endParaRPr lang="en-US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u="none" strike="noStrike" dirty="0" err="1">
                <a:effectLst/>
                <a:latin typeface="Lexend"/>
                <a:ea typeface="Lexend"/>
                <a:cs typeface="Lexend"/>
              </a:rPr>
              <a:t>SuperDARN</a:t>
            </a:r>
            <a:r>
              <a:rPr lang="en-US" u="none" strike="noStrike" dirty="0">
                <a:effectLst/>
                <a:latin typeface="Lexend"/>
                <a:ea typeface="Lexend"/>
                <a:cs typeface="Lexend"/>
              </a:rPr>
              <a:t> Radar Group, Kevin T. Crofton Department of Aerospace and Ocean Engineering, Virginia Tech</a:t>
            </a:r>
            <a:endParaRPr lang="en-US" u="none" strike="noStrike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u="none" strike="noStrike" dirty="0" err="1">
                <a:effectLst/>
                <a:latin typeface="Lexend"/>
                <a:ea typeface="Lexend"/>
                <a:cs typeface="Lexend"/>
              </a:rPr>
              <a:t>SuperDARN</a:t>
            </a:r>
            <a:r>
              <a:rPr lang="en-US" u="none" strike="noStrike" dirty="0">
                <a:effectLst/>
                <a:latin typeface="Lexend"/>
                <a:ea typeface="Lexend"/>
                <a:cs typeface="Lexend"/>
              </a:rPr>
              <a:t> Radar Group, Bradley Department of Electrical and Computer Engineering, Virginia Tech</a:t>
            </a:r>
            <a:endParaRPr lang="en-US" u="none" strike="noStrike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6857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Quick Start Guide (2/2)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0C16C3-1936-40B5-A236-5CDC47AF271A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4461FF-6F44-053C-772D-77224FFF81EB}"/>
              </a:ext>
            </a:extLst>
          </p:cNvPr>
          <p:cNvSpPr txBox="1"/>
          <p:nvPr/>
        </p:nvSpPr>
        <p:spPr>
          <a:xfrm>
            <a:off x="317369" y="2590800"/>
            <a:ext cx="8636524" cy="4875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Lexend"/>
                <a:ea typeface="Lexend"/>
                <a:cs typeface="Lexend"/>
              </a:rPr>
              <a:t>SuperDARN</a:t>
            </a:r>
            <a:r>
              <a:rPr lang="en-US" sz="1800" dirty="0">
                <a:effectLst/>
                <a:latin typeface="Lexend"/>
                <a:ea typeface="Lexend"/>
                <a:cs typeface="Lexend"/>
              </a:rPr>
              <a:t> and Space Weather Guide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Lexend"/>
                <a:ea typeface="Lexend"/>
                <a:cs typeface="Lexend"/>
              </a:rPr>
              <a:t>A. Feliberti</a:t>
            </a:r>
            <a:r>
              <a:rPr lang="en-US" sz="1800" baseline="30000" dirty="0">
                <a:effectLst/>
                <a:latin typeface="Lexend"/>
                <a:ea typeface="Lexend"/>
                <a:cs typeface="Lexend"/>
              </a:rPr>
              <a:t>1</a:t>
            </a:r>
            <a:r>
              <a:rPr lang="en-US" sz="1800" dirty="0">
                <a:effectLst/>
                <a:latin typeface="Lexend"/>
                <a:ea typeface="Lexend"/>
                <a:cs typeface="Lexend"/>
              </a:rPr>
              <a:t>, S. Forsling</a:t>
            </a:r>
            <a:r>
              <a:rPr lang="en-US" sz="1800" baseline="30000" dirty="0">
                <a:effectLst/>
                <a:latin typeface="Lexend"/>
                <a:ea typeface="Lexend"/>
                <a:cs typeface="Lexend"/>
              </a:rPr>
              <a:t>2</a:t>
            </a:r>
            <a:r>
              <a:rPr lang="en-US" sz="1800" dirty="0">
                <a:effectLst/>
                <a:latin typeface="Lexend"/>
                <a:ea typeface="Lexend"/>
                <a:cs typeface="Lexend"/>
              </a:rPr>
              <a:t>, T. Golabek</a:t>
            </a:r>
            <a:r>
              <a:rPr lang="en-US" sz="1800" baseline="30000" dirty="0">
                <a:effectLst/>
                <a:latin typeface="Lexend"/>
                <a:ea typeface="Lexend"/>
                <a:cs typeface="Lexend"/>
              </a:rPr>
              <a:t>1</a:t>
            </a:r>
            <a:r>
              <a:rPr lang="en-US" sz="1800" dirty="0">
                <a:effectLst/>
                <a:latin typeface="Lexend"/>
                <a:ea typeface="Lexend"/>
                <a:cs typeface="Lexend"/>
              </a:rPr>
              <a:t>, P. Pitzer</a:t>
            </a:r>
            <a:r>
              <a:rPr lang="en-US" sz="1800" baseline="30000" dirty="0">
                <a:effectLst/>
                <a:latin typeface="Lexend"/>
                <a:ea typeface="Lexend"/>
                <a:cs typeface="Lexend"/>
              </a:rPr>
              <a:t>2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Lexend"/>
                <a:ea typeface="Lexend"/>
                <a:cs typeface="Lexend"/>
              </a:rPr>
              <a:t>June 23, 2023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latin typeface="Lexend"/>
                <a:ea typeface="Arial" panose="020B0604020202020204" pitchFamily="34" charset="0"/>
              </a:rPr>
              <a:t>Sections: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kern="0" dirty="0">
                <a:effectLst/>
                <a:latin typeface="Lexend"/>
                <a:ea typeface="Lexend"/>
                <a:cs typeface="Lexend"/>
              </a:rPr>
              <a:t>Introduction to Space Weather</a:t>
            </a:r>
            <a:endParaRPr lang="en-US" sz="1800" kern="0" dirty="0">
              <a:latin typeface="Lexend"/>
              <a:ea typeface="Lexend"/>
              <a:cs typeface="Lexend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kern="0" dirty="0">
                <a:effectLst/>
                <a:latin typeface="Lexend"/>
                <a:ea typeface="Lexend"/>
                <a:cs typeface="Lexend"/>
              </a:rPr>
              <a:t>Introduction to </a:t>
            </a:r>
            <a:r>
              <a:rPr lang="en-US" sz="1800" kern="0" dirty="0" err="1">
                <a:effectLst/>
                <a:latin typeface="Lexend"/>
                <a:ea typeface="Lexend"/>
                <a:cs typeface="Lexend"/>
              </a:rPr>
              <a:t>SuperDARN</a:t>
            </a:r>
            <a:endParaRPr lang="en-US" sz="1800" kern="0" dirty="0">
              <a:effectLst/>
              <a:latin typeface="Lexend"/>
              <a:ea typeface="Lexend"/>
              <a:cs typeface="Lexend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kern="0" dirty="0">
                <a:effectLst/>
                <a:latin typeface="Lexend"/>
                <a:ea typeface="Lexend"/>
                <a:cs typeface="Lexend"/>
              </a:rPr>
              <a:t>Intro to </a:t>
            </a:r>
            <a:r>
              <a:rPr lang="en-US" sz="1800" kern="0" dirty="0" err="1">
                <a:effectLst/>
                <a:latin typeface="Lexend"/>
                <a:ea typeface="Lexend"/>
                <a:cs typeface="Lexend"/>
              </a:rPr>
              <a:t>pyDARN</a:t>
            </a:r>
            <a:endParaRPr lang="en-US" sz="1800" kern="0" dirty="0">
              <a:effectLst/>
              <a:latin typeface="Lexend"/>
              <a:ea typeface="Lexend"/>
              <a:cs typeface="Lexend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kern="0" dirty="0">
                <a:latin typeface="Lexend"/>
              </a:rPr>
              <a:t>Installation Guide / Usage / Your First Plot / Examples of Plots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kern="0" dirty="0">
                <a:latin typeface="Lexend"/>
              </a:rPr>
              <a:t>Accessing Data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kern="0" dirty="0">
                <a:latin typeface="Lexend"/>
              </a:rPr>
              <a:t>Further Resources</a:t>
            </a:r>
          </a:p>
          <a:p>
            <a:endParaRPr lang="en-US" sz="1800" b="1" kern="0" dirty="0">
              <a:latin typeface="Lexend"/>
            </a:endParaRPr>
          </a:p>
          <a:p>
            <a:endParaRPr lang="en-US" sz="1800" b="1" kern="0" dirty="0">
              <a:effectLst/>
              <a:latin typeface="Arial" panose="020B0604020202020204" pitchFamily="34" charset="0"/>
            </a:endParaRPr>
          </a:p>
          <a:p>
            <a:r>
              <a:rPr lang="en-US" sz="1800" b="1" kern="0" dirty="0">
                <a:latin typeface="Lexend"/>
                <a:ea typeface="Lexend"/>
                <a:cs typeface="Lexend"/>
              </a:rPr>
              <a:t> </a:t>
            </a:r>
            <a:endParaRPr lang="en-US" dirty="0"/>
          </a:p>
        </p:txBody>
      </p:sp>
      <p:pic>
        <p:nvPicPr>
          <p:cNvPr id="5" name="image2.png">
            <a:extLst>
              <a:ext uri="{FF2B5EF4-FFF2-40B4-BE49-F238E27FC236}">
                <a16:creationId xmlns:a16="http://schemas.microsoft.com/office/drawing/2014/main" id="{F61D0E61-B5F3-E7E2-44A2-992DBE788E2D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6332822" y="3540185"/>
            <a:ext cx="2509520" cy="1344930"/>
          </a:xfrm>
          <a:prstGeom prst="rect">
            <a:avLst/>
          </a:prstGeom>
          <a:ln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408AAA-CDCD-CA96-7862-0C1B452826D5}"/>
              </a:ext>
            </a:extLst>
          </p:cNvPr>
          <p:cNvSpPr txBox="1"/>
          <p:nvPr/>
        </p:nvSpPr>
        <p:spPr>
          <a:xfrm>
            <a:off x="106837" y="1143000"/>
            <a:ext cx="863652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tabLst/>
              <a:defRPr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Be aware that the guide has not been edited by senior people! It expresses the understanding of the undergraduate students after a summer of training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tabLst/>
              <a:defRPr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Where that understanding is faulty or incomplete we see that there is a need to modify our instruction / training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3300"/>
              </a:buClr>
              <a:buSzPct val="80000"/>
              <a:tabLst/>
              <a:defRPr/>
            </a:pPr>
            <a:endParaRPr 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3.png">
            <a:extLst>
              <a:ext uri="{FF2B5EF4-FFF2-40B4-BE49-F238E27FC236}">
                <a16:creationId xmlns:a16="http://schemas.microsoft.com/office/drawing/2014/main" id="{6AF1EA82-6ABC-F25B-DFAC-1E8CBCFFA498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6385407" y="5399439"/>
            <a:ext cx="2390775" cy="92392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397092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0C16C3-1936-40B5-A236-5CDC47AF271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HF Radar: </a:t>
            </a:r>
            <a:r>
              <a:rPr lang="en-US" dirty="0" err="1"/>
              <a:t>Geospace</a:t>
            </a:r>
            <a:r>
              <a:rPr lang="en-US" dirty="0"/>
              <a:t> Targets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65781" y="1143001"/>
            <a:ext cx="8212438" cy="4800599"/>
            <a:chOff x="465781" y="1143001"/>
            <a:chExt cx="8212438" cy="51054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5" t="52222" r="8675" b="6667"/>
            <a:stretch/>
          </p:blipFill>
          <p:spPr>
            <a:xfrm>
              <a:off x="465781" y="1143001"/>
              <a:ext cx="8212438" cy="51054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 bwMode="auto">
            <a:xfrm flipV="1">
              <a:off x="609600" y="5943600"/>
              <a:ext cx="5334000" cy="1524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6019801"/>
            <a:ext cx="8839200" cy="838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1" tIns="46036" rIns="92071" bIns="46036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just"/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HF radars provide a bottom-side view of </a:t>
            </a:r>
            <a:r>
              <a:rPr lang="en-US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geospace</a:t>
            </a: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: ionospheric electric fields, plasma irregularities, winds, gravity waves, planetary waves, pulsations, etc.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9ABFEA-CA2B-C1B5-CF88-40590E41E95A}"/>
              </a:ext>
            </a:extLst>
          </p:cNvPr>
          <p:cNvSpPr txBox="1"/>
          <p:nvPr/>
        </p:nvSpPr>
        <p:spPr>
          <a:xfrm>
            <a:off x="4800600" y="5396129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1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Nishitani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3605538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0C16C3-1936-40B5-A236-5CDC47AF271A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5DBCB8-8CB9-55B8-3044-28C3DF76E8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820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0C16C3-1936-40B5-A236-5CDC47AF271A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Conditions required to generate coherent backscatter from Field-Aligned density Irregularities (FAIs)</a:t>
            </a:r>
          </a:p>
        </p:txBody>
      </p:sp>
      <p:pic>
        <p:nvPicPr>
          <p:cNvPr id="4" name="Picture 4" descr="bragg.png">
            <a:extLst>
              <a:ext uri="{FF2B5EF4-FFF2-40B4-BE49-F238E27FC236}">
                <a16:creationId xmlns:a16="http://schemas.microsoft.com/office/drawing/2014/main" id="{FB1C742F-5AC5-38B7-03AD-2DC1D168552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99" y="1780477"/>
            <a:ext cx="4849813" cy="202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 descr="aspect.png">
            <a:extLst>
              <a:ext uri="{FF2B5EF4-FFF2-40B4-BE49-F238E27FC236}">
                <a16:creationId xmlns:a16="http://schemas.microsoft.com/office/drawing/2014/main" id="{3367D286-C063-3FB9-90A4-8BF4AD4BF2B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1721921"/>
            <a:ext cx="1501775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B19AD8CE-59B4-816F-8157-AFCE8AC35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496" y="3987138"/>
            <a:ext cx="5004522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1) Backscatter is amplified under Bragg conditions by density fluctuations with scale sizes on the order of half the transmitted wavelength (tens of meters for HF)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For low-power coherent backscatter the density fluctuations have been amplified above thermal levels by a plasma instability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A2B59997-904E-0BAA-1FA6-EC8E60661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2304" y="3987138"/>
            <a:ext cx="3445496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2) Orthogonality of the transmitted signal with the background magnetic field (aspect condition) provides maximum returned power</a:t>
            </a:r>
          </a:p>
          <a:p>
            <a:pPr>
              <a:spcAft>
                <a:spcPts val="1200"/>
              </a:spcAf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Refraction of HF signal enables the required propagation geometry at F region altitudes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33FEE9-FCA7-0B32-A0FB-E3DB5D3605A1}"/>
              </a:ext>
            </a:extLst>
          </p:cNvPr>
          <p:cNvSpPr txBox="1"/>
          <p:nvPr/>
        </p:nvSpPr>
        <p:spPr>
          <a:xfrm>
            <a:off x="533400" y="1267960"/>
            <a:ext cx="4429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1) Presence of Field-Aligned Irregularities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F9280B-C7A2-A933-0014-CEA981ECA59D}"/>
              </a:ext>
            </a:extLst>
          </p:cNvPr>
          <p:cNvSpPr txBox="1"/>
          <p:nvPr/>
        </p:nvSpPr>
        <p:spPr>
          <a:xfrm>
            <a:off x="5397867" y="1267960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2) Propagation perpendicular to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806172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Plasma Instability as a Source of FAIs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0C16C3-1936-40B5-A236-5CDC47AF271A}" type="slidenum">
              <a:rPr lang="en-US" smtClean="0"/>
              <a:pPr/>
              <a:t>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BA5DBCB8-8CB9-55B8-3044-28C3DF76E80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410200" y="1295400"/>
                <a:ext cx="3265602" cy="5714999"/>
              </a:xfrm>
            </p:spPr>
            <p:txBody>
              <a:bodyPr/>
              <a:lstStyle/>
              <a:p>
                <a:pPr marL="257175" indent="-257175" algn="just">
                  <a:spcAft>
                    <a:spcPts val="675"/>
                  </a:spcAft>
                  <a:buFont typeface="Arial" panose="020B0604020202020204" pitchFamily="34" charset="0"/>
                  <a:buChar char="•"/>
                </a:pPr>
                <a:r>
                  <a:rPr lang="en-US" sz="1800" dirty="0"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An electric field, </a:t>
                </a:r>
                <a:r>
                  <a:rPr lang="en-US" sz="1800" b="1" dirty="0"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US" sz="1800" dirty="0"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, of magnetospheric origin gives rise to an </a:t>
                </a:r>
                <a:r>
                  <a:rPr lang="en-US" sz="1800" b="1" dirty="0"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US" sz="1800" dirty="0"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 x </a:t>
                </a:r>
                <a:r>
                  <a:rPr lang="en-US" sz="1800" b="1" dirty="0"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1800" dirty="0"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 plasma drift</a:t>
                </a:r>
              </a:p>
              <a:p>
                <a:pPr marL="257175" indent="-257175" algn="just">
                  <a:spcAft>
                    <a:spcPts val="675"/>
                  </a:spcAft>
                  <a:buFont typeface="Arial" panose="020B0604020202020204" pitchFamily="34" charset="0"/>
                  <a:buChar char="•"/>
                </a:pPr>
                <a:r>
                  <a:rPr lang="en-US" sz="1800" dirty="0"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The plasma of the F region is unstable to the GDI if the </a:t>
                </a:r>
                <a:r>
                  <a:rPr lang="en-US" sz="1800" b="1" dirty="0"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E </a:t>
                </a:r>
                <a:r>
                  <a:rPr lang="en-US" sz="1800" dirty="0"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x </a:t>
                </a:r>
                <a:r>
                  <a:rPr lang="en-US" sz="1800" b="1" dirty="0"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1800" dirty="0"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 drift is parallel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smtClean="0">
                        <a:latin typeface="Cambria Math" panose="02040503050406030204" pitchFamily="18" charset="0"/>
                      </a:rPr>
                      <m:t>∇</m:t>
                    </m:r>
                    <m:acc>
                      <m:accPr>
                        <m:chr m:val="⃗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</m:oMath>
                </a14:m>
                <a:endParaRPr lang="en-US" sz="1800" dirty="0"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endParaRPr>
              </a:p>
              <a:p>
                <a:pPr marL="257175" indent="-257175" algn="just">
                  <a:spcAft>
                    <a:spcPts val="675"/>
                  </a:spcAft>
                  <a:buFont typeface="Arial" panose="020B0604020202020204" pitchFamily="34" charset="0"/>
                  <a:buChar char="•"/>
                </a:pPr>
                <a:r>
                  <a:rPr lang="en-US" sz="1800" dirty="0"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For a density perturbation aligned as shown, the difference in Pedersen mobility causes charge separation and polarization electric fields, </a:t>
                </a:r>
                <a14:m>
                  <m:oMath xmlns:m="http://schemas.openxmlformats.org/officeDocument/2006/math">
                    <m:r>
                      <a:rPr lang="en-US" sz="1800" b="1" i="1"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𝜹</m:t>
                    </m:r>
                    <m:acc>
                      <m:accPr>
                        <m:chr m:val="⃗"/>
                        <m:ctrlPr>
                          <a:rPr lang="en-US" sz="1800" b="1" i="1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accPr>
                      <m:e>
                        <m:r>
                          <a:rPr lang="en-US" sz="1800" b="1" i="1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𝑬</m:t>
                        </m:r>
                      </m:e>
                    </m:acc>
                  </m:oMath>
                </a14:m>
                <a:endParaRPr lang="en-US" sz="1800" b="1" dirty="0"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endParaRPr>
              </a:p>
              <a:p>
                <a:pPr marL="257175" indent="-257175" algn="just">
                  <a:spcAft>
                    <a:spcPts val="675"/>
                  </a:spcAft>
                  <a:buFont typeface="Arial" panose="020B0604020202020204" pitchFamily="34" charset="0"/>
                  <a:buChar char="•"/>
                </a:pPr>
                <a:r>
                  <a:rPr lang="en-US" sz="1800" dirty="0"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The resulting </a:t>
                </a:r>
                <a14:m>
                  <m:oMath xmlns:m="http://schemas.openxmlformats.org/officeDocument/2006/math">
                    <m:r>
                      <a:rPr lang="en-US" sz="1800" b="1" i="1"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𝜹</m:t>
                    </m:r>
                    <m:acc>
                      <m:accPr>
                        <m:chr m:val="⃗"/>
                        <m:ctrlPr>
                          <a:rPr lang="en-US" sz="1800" b="1" i="1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accPr>
                      <m:e>
                        <m:r>
                          <a:rPr lang="en-US" sz="1800" b="1" i="1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𝑬</m:t>
                        </m:r>
                      </m:e>
                    </m:acc>
                    <m:r>
                      <a:rPr lang="en-US" sz="1800" b="1" i="1"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x</m:t>
                    </m:r>
                  </m:oMath>
                </a14:m>
                <a:r>
                  <a:rPr lang="en-US" sz="1800" dirty="0"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b="1" dirty="0"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1800" dirty="0"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 drift causes the density perturbation to grow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BA5DBCB8-8CB9-55B8-3044-28C3DF76E8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10200" y="1295400"/>
                <a:ext cx="3265602" cy="5714999"/>
              </a:xfrm>
              <a:blipFill>
                <a:blip r:embed="rId2"/>
                <a:stretch>
                  <a:fillRect l="-374" t="-640" r="-14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 descr="figure537">
            <a:extLst>
              <a:ext uri="{FF2B5EF4-FFF2-40B4-BE49-F238E27FC236}">
                <a16:creationId xmlns:a16="http://schemas.microsoft.com/office/drawing/2014/main" id="{2237DFD5-81C3-F2B9-117A-CADC103DE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809188"/>
            <a:ext cx="4332121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30846C-3783-74CD-A50C-3F60489B77F7}"/>
              </a:ext>
            </a:extLst>
          </p:cNvPr>
          <p:cNvSpPr txBox="1"/>
          <p:nvPr/>
        </p:nvSpPr>
        <p:spPr>
          <a:xfrm>
            <a:off x="990600" y="1686612"/>
            <a:ext cx="3794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Gradient Drift Instability (GDI)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2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0C16C3-1936-40B5-A236-5CDC47AF271A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SuperDARN</a:t>
            </a:r>
            <a:r>
              <a:rPr lang="en-US" dirty="0"/>
              <a:t> phased-array antenna design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ADEE33C0-3C65-DA98-3C3D-EF36547D8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9" y="1635543"/>
            <a:ext cx="5744435" cy="4308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3E5BED-B8CD-BD00-7834-31B8691C9D75}"/>
              </a:ext>
            </a:extLst>
          </p:cNvPr>
          <p:cNvSpPr txBox="1"/>
          <p:nvPr/>
        </p:nvSpPr>
        <p:spPr>
          <a:xfrm>
            <a:off x="351566" y="1362109"/>
            <a:ext cx="237200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Wire antennas are suspended between 17 m poles.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Guying of the poles and support for the antenna wires are provided by nonmetallic cable.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Each array is equipped with a corner reflector screen mounted on the rear guy lines.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DB9D2D-B51C-67AB-9E48-39591EE97761}"/>
              </a:ext>
            </a:extLst>
          </p:cNvPr>
          <p:cNvSpPr txBox="1"/>
          <p:nvPr/>
        </p:nvSpPr>
        <p:spPr>
          <a:xfrm>
            <a:off x="2723571" y="6168965"/>
            <a:ext cx="63932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Site of the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SuperDARN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radar near Blackstone, Virginia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3A3556A1-CE06-EAC3-A112-B1D9C6313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5562600"/>
            <a:ext cx="1659054" cy="207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46" tIns="40823" rIns="81646" bIns="40823"/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/>
            <a:r>
              <a:rPr lang="en-US" altLang="en-US" sz="1270" dirty="0">
                <a:solidFill>
                  <a:srgbClr val="FF0000"/>
                </a:solidFill>
              </a:rPr>
              <a:t>Interferometer Array</a:t>
            </a: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4D1E9284-6021-A333-2AB7-39F76CBB9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7839" y="5562600"/>
            <a:ext cx="1278854" cy="262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46" tIns="40823" rIns="81646" bIns="40823"/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/>
            <a:r>
              <a:rPr lang="en-US" altLang="en-US" sz="1270" dirty="0">
                <a:solidFill>
                  <a:srgbClr val="FFFF00"/>
                </a:solidFill>
              </a:rPr>
              <a:t>Main Array</a:t>
            </a:r>
          </a:p>
        </p:txBody>
      </p:sp>
    </p:spTree>
    <p:extLst>
      <p:ext uri="{BB962C8B-B14F-4D97-AF65-F5344CB8AC3E}">
        <p14:creationId xmlns:p14="http://schemas.microsoft.com/office/powerpoint/2010/main" val="2935833042"/>
      </p:ext>
    </p:extLst>
  </p:cSld>
  <p:clrMapOvr>
    <a:masterClrMapping/>
  </p:clrMapOvr>
</p:sld>
</file>

<file path=ppt/theme/theme1.xml><?xml version="1.0" encoding="utf-8"?>
<a:theme xmlns:a="http://schemas.openxmlformats.org/drawingml/2006/main" name="VT_SuperDARN_0710">
  <a:themeElements>
    <a:clrScheme name="VT_SuperDARN_0710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T_SuperDARN_0710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T_SuperDARN_0710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T_SuperDARN_0710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T_SuperDARN_0710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T_SuperDARN_0710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T_SuperDARN_0710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T_SuperDARN_0710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T_SuperDARN_0710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D-Wallops">
  <a:themeElements>
    <a:clrScheme name="SD-Wallops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D-Wallop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D-Wallops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D-Wallop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D-Wallops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D-Wallops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D-Wallops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D-Wallops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D-Wallops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VT_SuperDARN_0710</Template>
  <TotalTime>92320</TotalTime>
  <Words>4854</Words>
  <Application>Microsoft Office PowerPoint</Application>
  <PresentationFormat>On-screen Show (4:3)</PresentationFormat>
  <Paragraphs>520</Paragraphs>
  <Slides>60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60</vt:i4>
      </vt:variant>
    </vt:vector>
  </HeadingPairs>
  <TitlesOfParts>
    <vt:vector size="72" baseType="lpstr">
      <vt:lpstr>微软雅黑</vt:lpstr>
      <vt:lpstr>Aptos</vt:lpstr>
      <vt:lpstr>Arial</vt:lpstr>
      <vt:lpstr>Calibri</vt:lpstr>
      <vt:lpstr>Cambria Math</vt:lpstr>
      <vt:lpstr>Lexend</vt:lpstr>
      <vt:lpstr>Symbol</vt:lpstr>
      <vt:lpstr>Times New Roman</vt:lpstr>
      <vt:lpstr>Wingdings</vt:lpstr>
      <vt:lpstr>VT_SuperDARN_0710</vt:lpstr>
      <vt:lpstr>Custom Design</vt:lpstr>
      <vt:lpstr>SD-Wallops</vt:lpstr>
      <vt:lpstr>PowerPoint Presentation</vt:lpstr>
      <vt:lpstr>SD Tutorial Talk - Presentation Outline</vt:lpstr>
      <vt:lpstr>HF Radar: Probing the Geospace System</vt:lpstr>
      <vt:lpstr>The Geospace System</vt:lpstr>
      <vt:lpstr>HF Radar: Backscatter Modes</vt:lpstr>
      <vt:lpstr>HF Radar: Geospace Targets</vt:lpstr>
      <vt:lpstr>Conditions required to generate coherent backscatter from Field-Aligned density Irregularities (FAIs)</vt:lpstr>
      <vt:lpstr>Plasma Instability as a Source of FAIs</vt:lpstr>
      <vt:lpstr>SuperDARN phased-array antenna design</vt:lpstr>
      <vt:lpstr>Twin-Terminated Folded Dipole (TTFD) Antenna </vt:lpstr>
      <vt:lpstr>Transmission of multipulse sequences</vt:lpstr>
      <vt:lpstr>SuperDARN Data: Single Radar Doppler Map</vt:lpstr>
      <vt:lpstr>SuperDARN Data: Single-Beam Time-Series</vt:lpstr>
      <vt:lpstr>Example of SuperDARN HF Radar Operations: Observing Traveling Ionospheric Disturbances (TIDs) using Groundscatter</vt:lpstr>
      <vt:lpstr>HF Ray Paths during TID / Atmospheric Gravity Wave Event</vt:lpstr>
      <vt:lpstr>SuperDARN: A Brief History</vt:lpstr>
      <vt:lpstr>STARE VHF Radar – Precursor to SuperDARN</vt:lpstr>
      <vt:lpstr>PowerPoint Presentation</vt:lpstr>
      <vt:lpstr>Why HF radar?</vt:lpstr>
      <vt:lpstr>First Radar: Goose Bay, Labrador (1983)</vt:lpstr>
      <vt:lpstr>SuperDARN Radar Electronics (2000)</vt:lpstr>
      <vt:lpstr>SuperDARN: What Is It?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SuperDARN Institutions (Date of first radar)</vt:lpstr>
      <vt:lpstr>SuperDARN: Some Northern Hemisphere Radars</vt:lpstr>
      <vt:lpstr>SuperDARN: Some Southern Hemisphere Radars</vt:lpstr>
      <vt:lpstr>PowerPoint Presentation</vt:lpstr>
      <vt:lpstr>High-Latitude SuperDARN: Science Highlights</vt:lpstr>
      <vt:lpstr>High-Latitude Science: Ionospheric Plasma Convection</vt:lpstr>
      <vt:lpstr>SuperDARN Data: Multi-Radar Doppler Map </vt:lpstr>
      <vt:lpstr>SuperDARN Data: Multi-Radar Convection Map </vt:lpstr>
      <vt:lpstr>SuperDARN Data: North-South Convection Maps</vt:lpstr>
      <vt:lpstr>High-Latitude Science: Convection Changes</vt:lpstr>
      <vt:lpstr>High-Latitude Science: Convection Changes</vt:lpstr>
      <vt:lpstr>High-Latitude Science: Auroral Activity</vt:lpstr>
      <vt:lpstr>High-Latitude Science: Pulsed Dayside Flows </vt:lpstr>
      <vt:lpstr>High-Latitude Science: ULF Pulsations</vt:lpstr>
      <vt:lpstr>Mid-Latitude SuperDARN: Science Highlights</vt:lpstr>
      <vt:lpstr>Mid-Latitude SuperDARN: The Motivation</vt:lpstr>
      <vt:lpstr>Mid-Latitude SuperDARN: Statistical Impact</vt:lpstr>
      <vt:lpstr>Mid-Latitude Science: SAPS</vt:lpstr>
      <vt:lpstr>Mid-Latitude Science: SAPS</vt:lpstr>
      <vt:lpstr>SAPS: Large-Scale Structure &amp; Dynamics</vt:lpstr>
      <vt:lpstr>Mid-Latitude Science: Plasma Structuring</vt:lpstr>
      <vt:lpstr>Mid-Latitude Science: TOI &amp; Fossil SED</vt:lpstr>
      <vt:lpstr>Mid-Latitude Science: Instability Processes</vt:lpstr>
      <vt:lpstr>Mid-Latitude Science: Earthquake TID Signatures</vt:lpstr>
      <vt:lpstr>Solar Flare Effects – Short Wave Fadeout</vt:lpstr>
      <vt:lpstr>Suprising Capability – Measuring Winds in the Mesosphere</vt:lpstr>
      <vt:lpstr> Suprising Capability – Mapping the Extent of Sea Ice </vt:lpstr>
      <vt:lpstr>Summary of High- and Mid-latitude Science Highlights</vt:lpstr>
      <vt:lpstr>PowerPoint Presentation</vt:lpstr>
      <vt:lpstr> A Tutorial for SuperDARN – References (2/2) </vt:lpstr>
      <vt:lpstr>Space@VT Quick Start Guide (1/2)</vt:lpstr>
      <vt:lpstr>Quick Start Guide (2/2)</vt:lpstr>
      <vt:lpstr>PowerPoint Presentation</vt:lpstr>
    </vt:vector>
  </TitlesOfParts>
  <Company>JHU/APL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Investigations of                                            Magnetosphere-Ionosphere Coupling Using the Super Dual Auroral Radar Network (SuperDARN)</dc:title>
  <dc:creator>Joseph Baker</dc:creator>
  <cp:lastModifiedBy>John Ruohoniemi</cp:lastModifiedBy>
  <cp:revision>2095</cp:revision>
  <cp:lastPrinted>2024-05-17T02:57:24Z</cp:lastPrinted>
  <dcterms:created xsi:type="dcterms:W3CDTF">2007-10-15T14:39:25Z</dcterms:created>
  <dcterms:modified xsi:type="dcterms:W3CDTF">2024-05-25T22:34:03Z</dcterms:modified>
</cp:coreProperties>
</file>